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CA8B73-135A-4A82-ADE6-1C8F7D52DEB3}"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7F75C-FC28-47D6-A58C-97474C6A1B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A8B73-135A-4A82-ADE6-1C8F7D52DEB3}"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7F75C-FC28-47D6-A58C-97474C6A1B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A8B73-135A-4A82-ADE6-1C8F7D52DEB3}"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7F75C-FC28-47D6-A58C-97474C6A1B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A8B73-135A-4A82-ADE6-1C8F7D52DEB3}"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7F75C-FC28-47D6-A58C-97474C6A1B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CA8B73-135A-4A82-ADE6-1C8F7D52DEB3}"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7F75C-FC28-47D6-A58C-97474C6A1B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CA8B73-135A-4A82-ADE6-1C8F7D52DEB3}"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7F75C-FC28-47D6-A58C-97474C6A1B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CA8B73-135A-4A82-ADE6-1C8F7D52DEB3}" type="datetimeFigureOut">
              <a:rPr lang="en-US" smtClean="0"/>
              <a:t>9/18/2017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7F75C-FC28-47D6-A58C-97474C6A1B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CA8B73-135A-4A82-ADE6-1C8F7D52DEB3}" type="datetimeFigureOut">
              <a:rPr lang="en-US" smtClean="0"/>
              <a:t>9/18/2017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87F75C-FC28-47D6-A58C-97474C6A1B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A8B73-135A-4A82-ADE6-1C8F7D52DEB3}" type="datetimeFigureOut">
              <a:rPr lang="en-US" smtClean="0"/>
              <a:t>9/18/2017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87F75C-FC28-47D6-A58C-97474C6A1B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A8B73-135A-4A82-ADE6-1C8F7D52DEB3}"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7F75C-FC28-47D6-A58C-97474C6A1B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A8B73-135A-4A82-ADE6-1C8F7D52DEB3}"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7F75C-FC28-47D6-A58C-97474C6A1B2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A8B73-135A-4A82-ADE6-1C8F7D52DEB3}" type="datetimeFigureOut">
              <a:rPr lang="en-US" smtClean="0"/>
              <a:t>9/18/2017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7F75C-FC28-47D6-A58C-97474C6A1B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a:solidFill>
            <a:schemeClr val="accent3"/>
          </a:solidFill>
        </p:spPr>
        <p:txBody>
          <a:bodyPr/>
          <a:lstStyle/>
          <a:p>
            <a:r>
              <a:rPr lang="en-US" b="1" dirty="0" smtClean="0">
                <a:solidFill>
                  <a:schemeClr val="bg1"/>
                </a:solidFill>
              </a:rPr>
              <a:t>Socratic Seminar</a:t>
            </a:r>
            <a:endParaRPr lang="en-US" b="1" dirty="0">
              <a:solidFill>
                <a:schemeClr val="bg1"/>
              </a:solidFill>
            </a:endParaRPr>
          </a:p>
        </p:txBody>
      </p:sp>
      <p:sp>
        <p:nvSpPr>
          <p:cNvPr id="3" name="Subtitle 2"/>
          <p:cNvSpPr>
            <a:spLocks noGrp="1"/>
          </p:cNvSpPr>
          <p:nvPr>
            <p:ph type="subTitle" idx="1"/>
          </p:nvPr>
        </p:nvSpPr>
        <p:spPr>
          <a:xfrm>
            <a:off x="1447800" y="1828800"/>
            <a:ext cx="6400800" cy="3276600"/>
          </a:xfrm>
          <a:ln w="38100">
            <a:solidFill>
              <a:srgbClr val="92D050"/>
            </a:solidFill>
          </a:ln>
        </p:spPr>
        <p:txBody>
          <a:bodyPr>
            <a:normAutofit fontScale="25000" lnSpcReduction="20000"/>
          </a:bodyPr>
          <a:lstStyle/>
          <a:p>
            <a:pPr algn="l"/>
            <a:r>
              <a:rPr lang="en-US" sz="7400" b="1" u="sng" dirty="0">
                <a:solidFill>
                  <a:schemeClr val="accent3">
                    <a:lumMod val="50000"/>
                  </a:schemeClr>
                </a:solidFill>
              </a:rPr>
              <a:t>Guidelines for Socratic Seminar</a:t>
            </a:r>
            <a:endParaRPr lang="en-US" sz="7400" b="0" dirty="0" smtClean="0">
              <a:solidFill>
                <a:schemeClr val="accent3">
                  <a:lumMod val="50000"/>
                </a:schemeClr>
              </a:solidFill>
            </a:endParaRPr>
          </a:p>
          <a:p>
            <a:pPr algn="l" fontAlgn="base"/>
            <a:r>
              <a:rPr lang="en-US" sz="7400" dirty="0">
                <a:solidFill>
                  <a:schemeClr val="accent3">
                    <a:lumMod val="50000"/>
                  </a:schemeClr>
                </a:solidFill>
              </a:rPr>
              <a:t>Come prepared having read the required articles, and with some questions or topics to discuss.</a:t>
            </a:r>
          </a:p>
          <a:p>
            <a:pPr algn="l" fontAlgn="base"/>
            <a:r>
              <a:rPr lang="en-US" sz="7400" dirty="0">
                <a:solidFill>
                  <a:schemeClr val="accent3">
                    <a:lumMod val="50000"/>
                  </a:schemeClr>
                </a:solidFill>
              </a:rPr>
              <a:t>Be an active listener or speaker.  Contribute to the discussion.</a:t>
            </a:r>
          </a:p>
          <a:p>
            <a:pPr algn="l" fontAlgn="base"/>
            <a:r>
              <a:rPr lang="en-US" sz="7400" dirty="0">
                <a:solidFill>
                  <a:schemeClr val="accent3">
                    <a:lumMod val="50000"/>
                  </a:schemeClr>
                </a:solidFill>
              </a:rPr>
              <a:t>ONE VOICE - only one person can speak at one time.</a:t>
            </a:r>
          </a:p>
          <a:p>
            <a:pPr algn="l" fontAlgn="base"/>
            <a:r>
              <a:rPr lang="en-US" sz="7400" dirty="0">
                <a:solidFill>
                  <a:schemeClr val="accent3">
                    <a:lumMod val="50000"/>
                  </a:schemeClr>
                </a:solidFill>
              </a:rPr>
              <a:t>Be respectful (even if you do not agree.)</a:t>
            </a:r>
          </a:p>
          <a:p>
            <a:pPr algn="l" fontAlgn="base"/>
            <a:r>
              <a:rPr lang="en-US" sz="7400" dirty="0">
                <a:solidFill>
                  <a:schemeClr val="accent3">
                    <a:lumMod val="50000"/>
                  </a:schemeClr>
                </a:solidFill>
              </a:rPr>
              <a:t>Use evidence or examples from your reading or from video clips that you have watched in class.</a:t>
            </a:r>
          </a:p>
          <a:p>
            <a:pPr algn="l" fontAlgn="base"/>
            <a:r>
              <a:rPr lang="en-US" sz="7400" dirty="0">
                <a:solidFill>
                  <a:schemeClr val="accent3">
                    <a:lumMod val="50000"/>
                  </a:schemeClr>
                </a:solidFill>
              </a:rPr>
              <a:t>Explain your answers - a simple yes or no is not acceptable, you MUST explain.</a:t>
            </a:r>
          </a:p>
          <a:p>
            <a:pPr algn="l"/>
            <a:endParaRPr lang="en-US" dirty="0">
              <a:solidFill>
                <a:schemeClr val="accent3">
                  <a:lumMod val="50000"/>
                </a:schemeClr>
              </a:solidFill>
            </a:endParaRPr>
          </a:p>
        </p:txBody>
      </p:sp>
      <p:pic>
        <p:nvPicPr>
          <p:cNvPr id="1026" name="Picture 2" descr="C:\Users\TGILPIN\Desktop\socratic-icon.png"/>
          <p:cNvPicPr>
            <a:picLocks noChangeAspect="1" noChangeArrowheads="1"/>
          </p:cNvPicPr>
          <p:nvPr/>
        </p:nvPicPr>
        <p:blipFill>
          <a:blip r:embed="rId2" cstate="print"/>
          <a:srcRect/>
          <a:stretch>
            <a:fillRect/>
          </a:stretch>
        </p:blipFill>
        <p:spPr bwMode="auto">
          <a:xfrm>
            <a:off x="3200400" y="4419600"/>
            <a:ext cx="2590800" cy="2209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a:solidFill>
            <a:schemeClr val="accent3"/>
          </a:solidFill>
        </p:spPr>
        <p:txBody>
          <a:bodyPr>
            <a:noAutofit/>
          </a:bodyPr>
          <a:lstStyle/>
          <a:p>
            <a:r>
              <a:rPr lang="en-US" sz="3200" b="1" dirty="0" smtClean="0">
                <a:solidFill>
                  <a:schemeClr val="bg1"/>
                </a:solidFill>
              </a:rPr>
              <a:t>Individual cities within the United States should be able to ignore government mandated deportations of certain illegal immigrants</a:t>
            </a:r>
            <a:endParaRPr lang="en-US" sz="3200" b="1" dirty="0">
              <a:solidFill>
                <a:schemeClr val="bg1"/>
              </a:solidFill>
            </a:endParaRPr>
          </a:p>
        </p:txBody>
      </p:sp>
      <p:sp>
        <p:nvSpPr>
          <p:cNvPr id="3" name="Content Placeholder 2"/>
          <p:cNvSpPr>
            <a:spLocks noGrp="1"/>
          </p:cNvSpPr>
          <p:nvPr>
            <p:ph idx="1"/>
          </p:nvPr>
        </p:nvSpPr>
        <p:spPr/>
        <p:txBody>
          <a:bodyPr/>
          <a:lstStyle/>
          <a:p>
            <a:pPr>
              <a:buNone/>
            </a:pPr>
            <a:r>
              <a:rPr lang="en-US" dirty="0" smtClean="0"/>
              <a:t>If you agree sit on THIS side of the room</a:t>
            </a:r>
          </a:p>
          <a:p>
            <a:pPr>
              <a:buNone/>
            </a:pPr>
            <a:endParaRPr lang="en-US" dirty="0" smtClean="0"/>
          </a:p>
          <a:p>
            <a:pPr>
              <a:buNone/>
            </a:pPr>
            <a:r>
              <a:rPr lang="en-US" dirty="0" smtClean="0"/>
              <a:t>If you disagree sit on THIS side of the room</a:t>
            </a:r>
          </a:p>
          <a:p>
            <a:pPr>
              <a:buNone/>
            </a:pPr>
            <a:endParaRPr lang="en-US" dirty="0" smtClean="0"/>
          </a:p>
          <a:p>
            <a:pPr>
              <a:buNone/>
            </a:pPr>
            <a:endParaRPr lang="en-US" dirty="0" smtClean="0"/>
          </a:p>
          <a:p>
            <a:pPr>
              <a:buNone/>
            </a:pPr>
            <a:r>
              <a:rPr lang="en-US" b="1" dirty="0" smtClean="0">
                <a:solidFill>
                  <a:srgbClr val="0070C0"/>
                </a:solidFill>
              </a:rPr>
              <a:t>You MUST back your ideas and opinions up with facts, data, and ideas from your required readings.</a:t>
            </a:r>
          </a:p>
          <a:p>
            <a:pPr>
              <a:buNone/>
            </a:pPr>
            <a:endParaRPr lang="en-US" dirty="0"/>
          </a:p>
        </p:txBody>
      </p:sp>
      <p:sp>
        <p:nvSpPr>
          <p:cNvPr id="4" name="Right Arrow 3"/>
          <p:cNvSpPr/>
          <p:nvPr/>
        </p:nvSpPr>
        <p:spPr>
          <a:xfrm>
            <a:off x="2133600" y="2057400"/>
            <a:ext cx="23622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1981200" y="3581400"/>
            <a:ext cx="23622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rmAutofit/>
          </a:bodyPr>
          <a:lstStyle/>
          <a:p>
            <a:r>
              <a:rPr lang="en-US" sz="3200" b="1" dirty="0" smtClean="0">
                <a:solidFill>
                  <a:schemeClr val="bg1"/>
                </a:solidFill>
              </a:rPr>
              <a:t>Illegal immigrants who commit ANY TYPE of crime should be automatically deported </a:t>
            </a:r>
            <a:endParaRPr lang="en-US" sz="3200" b="1" dirty="0">
              <a:solidFill>
                <a:schemeClr val="bg1"/>
              </a:solidFill>
            </a:endParaRPr>
          </a:p>
        </p:txBody>
      </p:sp>
      <p:sp>
        <p:nvSpPr>
          <p:cNvPr id="3" name="Content Placeholder 2"/>
          <p:cNvSpPr>
            <a:spLocks noGrp="1"/>
          </p:cNvSpPr>
          <p:nvPr>
            <p:ph idx="1"/>
          </p:nvPr>
        </p:nvSpPr>
        <p:spPr/>
        <p:txBody>
          <a:bodyPr/>
          <a:lstStyle/>
          <a:p>
            <a:pPr>
              <a:buNone/>
            </a:pPr>
            <a:r>
              <a:rPr lang="en-US" dirty="0" smtClean="0"/>
              <a:t>If you agree sit on THIS side of the room</a:t>
            </a:r>
          </a:p>
          <a:p>
            <a:pPr>
              <a:buNone/>
            </a:pPr>
            <a:endParaRPr lang="en-US" dirty="0" smtClean="0"/>
          </a:p>
          <a:p>
            <a:pPr>
              <a:buNone/>
            </a:pPr>
            <a:r>
              <a:rPr lang="en-US" dirty="0" smtClean="0"/>
              <a:t>If you disagree sit on THIS side of the room</a:t>
            </a:r>
          </a:p>
          <a:p>
            <a:pPr>
              <a:buNone/>
            </a:pPr>
            <a:endParaRPr lang="en-US" dirty="0" smtClean="0"/>
          </a:p>
          <a:p>
            <a:pPr>
              <a:buNone/>
            </a:pPr>
            <a:endParaRPr lang="en-US" dirty="0" smtClean="0"/>
          </a:p>
          <a:p>
            <a:pPr>
              <a:buNone/>
            </a:pPr>
            <a:r>
              <a:rPr lang="en-US" b="1" dirty="0" smtClean="0">
                <a:solidFill>
                  <a:srgbClr val="0070C0"/>
                </a:solidFill>
              </a:rPr>
              <a:t>You MUST back your ideas and opinions up with facts, data, and ideas from your required readings.</a:t>
            </a:r>
          </a:p>
          <a:p>
            <a:pPr>
              <a:buNone/>
            </a:pPr>
            <a:endParaRPr lang="en-US" dirty="0"/>
          </a:p>
        </p:txBody>
      </p:sp>
      <p:sp>
        <p:nvSpPr>
          <p:cNvPr id="4" name="Right Arrow 3"/>
          <p:cNvSpPr/>
          <p:nvPr/>
        </p:nvSpPr>
        <p:spPr>
          <a:xfrm>
            <a:off x="2133600" y="2057400"/>
            <a:ext cx="23622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1981200" y="3581400"/>
            <a:ext cx="23622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rmAutofit/>
          </a:bodyPr>
          <a:lstStyle/>
          <a:p>
            <a:r>
              <a:rPr lang="en-US" sz="3200" b="1" dirty="0" smtClean="0">
                <a:solidFill>
                  <a:schemeClr val="bg1"/>
                </a:solidFill>
              </a:rPr>
              <a:t>So, we know what the problems are….</a:t>
            </a:r>
            <a:br>
              <a:rPr lang="en-US" sz="3200" b="1" dirty="0" smtClean="0">
                <a:solidFill>
                  <a:schemeClr val="bg1"/>
                </a:solidFill>
              </a:rPr>
            </a:br>
            <a:r>
              <a:rPr lang="en-US" sz="3200" b="1" dirty="0" smtClean="0">
                <a:solidFill>
                  <a:schemeClr val="bg1"/>
                </a:solidFill>
              </a:rPr>
              <a:t>What are the solutions?</a:t>
            </a:r>
            <a:endParaRPr lang="en-US" sz="3200" b="1" dirty="0">
              <a:solidFill>
                <a:schemeClr val="bg1"/>
              </a:solidFill>
            </a:endParaRPr>
          </a:p>
        </p:txBody>
      </p:sp>
      <p:sp>
        <p:nvSpPr>
          <p:cNvPr id="3" name="Content Placeholder 2"/>
          <p:cNvSpPr>
            <a:spLocks noGrp="1"/>
          </p:cNvSpPr>
          <p:nvPr>
            <p:ph idx="1"/>
          </p:nvPr>
        </p:nvSpPr>
        <p:spPr/>
        <p:txBody>
          <a:bodyPr/>
          <a:lstStyle/>
          <a:p>
            <a:pPr>
              <a:buNone/>
            </a:pPr>
            <a:r>
              <a:rPr lang="en-US" dirty="0" smtClean="0"/>
              <a:t>If you were in charge, (Congress, President, etc…) HOW would you change our current immigration policy to fix some of the issues that we discussed today?</a:t>
            </a:r>
          </a:p>
          <a:p>
            <a:pPr>
              <a:buNone/>
            </a:pPr>
            <a:endParaRPr lang="en-US" dirty="0"/>
          </a:p>
          <a:p>
            <a:pPr>
              <a:buNone/>
            </a:pPr>
            <a:r>
              <a:rPr lang="en-US" b="1" dirty="0" smtClean="0">
                <a:solidFill>
                  <a:srgbClr val="0070C0"/>
                </a:solidFill>
              </a:rPr>
              <a:t>You MUST back your ideas and opinions up with facts, data, and ideas from your required readings.</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rmAutofit fontScale="90000"/>
          </a:bodyPr>
          <a:lstStyle/>
          <a:p>
            <a:r>
              <a:rPr lang="en-US" b="1" dirty="0" smtClean="0">
                <a:solidFill>
                  <a:schemeClr val="bg1"/>
                </a:solidFill>
              </a:rPr>
              <a:t>All people who move to the United States should be here legally</a:t>
            </a:r>
            <a:endParaRPr lang="en-US" b="1" dirty="0">
              <a:solidFill>
                <a:schemeClr val="bg1"/>
              </a:solidFill>
            </a:endParaRPr>
          </a:p>
        </p:txBody>
      </p:sp>
      <p:sp>
        <p:nvSpPr>
          <p:cNvPr id="3" name="Content Placeholder 2"/>
          <p:cNvSpPr>
            <a:spLocks noGrp="1"/>
          </p:cNvSpPr>
          <p:nvPr>
            <p:ph idx="1"/>
          </p:nvPr>
        </p:nvSpPr>
        <p:spPr/>
        <p:txBody>
          <a:bodyPr/>
          <a:lstStyle/>
          <a:p>
            <a:pPr>
              <a:buNone/>
            </a:pPr>
            <a:r>
              <a:rPr lang="en-US" dirty="0" smtClean="0"/>
              <a:t>If you agree sit on THIS side of the room</a:t>
            </a:r>
          </a:p>
          <a:p>
            <a:pPr>
              <a:buNone/>
            </a:pPr>
            <a:endParaRPr lang="en-US" dirty="0"/>
          </a:p>
          <a:p>
            <a:pPr>
              <a:buNone/>
            </a:pPr>
            <a:r>
              <a:rPr lang="en-US" dirty="0" smtClean="0"/>
              <a:t>If you disagree sit on THIS side of the room</a:t>
            </a:r>
          </a:p>
          <a:p>
            <a:pPr>
              <a:buNone/>
            </a:pPr>
            <a:endParaRPr lang="en-US" dirty="0"/>
          </a:p>
          <a:p>
            <a:pPr>
              <a:buNone/>
            </a:pPr>
            <a:endParaRPr lang="en-US" dirty="0" smtClean="0"/>
          </a:p>
          <a:p>
            <a:pPr>
              <a:buNone/>
            </a:pPr>
            <a:r>
              <a:rPr lang="en-US" b="1" dirty="0" smtClean="0">
                <a:solidFill>
                  <a:srgbClr val="0070C0"/>
                </a:solidFill>
              </a:rPr>
              <a:t>You MUST back your ideas and opinions up with facts, data, and ideas from your required readings.</a:t>
            </a:r>
            <a:endParaRPr lang="en-US" b="1" dirty="0">
              <a:solidFill>
                <a:srgbClr val="0070C0"/>
              </a:solidFill>
            </a:endParaRPr>
          </a:p>
        </p:txBody>
      </p:sp>
      <p:sp>
        <p:nvSpPr>
          <p:cNvPr id="4" name="Right Arrow 3"/>
          <p:cNvSpPr/>
          <p:nvPr/>
        </p:nvSpPr>
        <p:spPr>
          <a:xfrm>
            <a:off x="2133600" y="2133600"/>
            <a:ext cx="23622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1981200" y="3581400"/>
            <a:ext cx="23622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Autofit/>
          </a:bodyPr>
          <a:lstStyle/>
          <a:p>
            <a:r>
              <a:rPr lang="en-US" sz="2400" b="1" dirty="0" smtClean="0">
                <a:solidFill>
                  <a:schemeClr val="bg1"/>
                </a:solidFill>
              </a:rPr>
              <a:t>If people bring their children into the United States illegally, those children should be able to stay in the United States as long as they want even if they never become U.S. citizens.</a:t>
            </a:r>
            <a:endParaRPr lang="en-US" sz="2400" b="1" dirty="0">
              <a:solidFill>
                <a:schemeClr val="bg1"/>
              </a:solidFill>
            </a:endParaRPr>
          </a:p>
        </p:txBody>
      </p:sp>
      <p:sp>
        <p:nvSpPr>
          <p:cNvPr id="3" name="Content Placeholder 2"/>
          <p:cNvSpPr>
            <a:spLocks noGrp="1"/>
          </p:cNvSpPr>
          <p:nvPr>
            <p:ph idx="1"/>
          </p:nvPr>
        </p:nvSpPr>
        <p:spPr/>
        <p:txBody>
          <a:bodyPr/>
          <a:lstStyle/>
          <a:p>
            <a:pPr>
              <a:buNone/>
            </a:pPr>
            <a:r>
              <a:rPr lang="en-US" dirty="0" smtClean="0"/>
              <a:t>If you agree sit on THIS side of the room</a:t>
            </a:r>
          </a:p>
          <a:p>
            <a:pPr>
              <a:buNone/>
            </a:pPr>
            <a:endParaRPr lang="en-US" dirty="0" smtClean="0"/>
          </a:p>
          <a:p>
            <a:pPr>
              <a:buNone/>
            </a:pPr>
            <a:r>
              <a:rPr lang="en-US" dirty="0" smtClean="0"/>
              <a:t>If you disagree sit on THIS side of the room</a:t>
            </a:r>
          </a:p>
          <a:p>
            <a:pPr>
              <a:buNone/>
            </a:pPr>
            <a:endParaRPr lang="en-US" dirty="0" smtClean="0"/>
          </a:p>
          <a:p>
            <a:pPr>
              <a:buNone/>
            </a:pPr>
            <a:endParaRPr lang="en-US" dirty="0" smtClean="0"/>
          </a:p>
          <a:p>
            <a:pPr>
              <a:buNone/>
            </a:pPr>
            <a:r>
              <a:rPr lang="en-US" b="1" dirty="0" smtClean="0">
                <a:solidFill>
                  <a:srgbClr val="0070C0"/>
                </a:solidFill>
              </a:rPr>
              <a:t>You MUST back your ideas and opinions up with facts, data, and ideas from your required readings.</a:t>
            </a:r>
            <a:endParaRPr lang="en-US" b="1" dirty="0">
              <a:solidFill>
                <a:srgbClr val="0070C0"/>
              </a:solidFill>
            </a:endParaRPr>
          </a:p>
        </p:txBody>
      </p:sp>
      <p:sp>
        <p:nvSpPr>
          <p:cNvPr id="4" name="Right Arrow 3"/>
          <p:cNvSpPr/>
          <p:nvPr/>
        </p:nvSpPr>
        <p:spPr>
          <a:xfrm>
            <a:off x="2133600" y="2133600"/>
            <a:ext cx="23622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1981200" y="3581400"/>
            <a:ext cx="23622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86800" cy="1371600"/>
          </a:xfrm>
          <a:solidFill>
            <a:schemeClr val="accent3"/>
          </a:solidFill>
        </p:spPr>
        <p:txBody>
          <a:bodyPr>
            <a:noAutofit/>
          </a:bodyPr>
          <a:lstStyle/>
          <a:p>
            <a:r>
              <a:rPr lang="en-US" sz="2800" b="1" dirty="0" smtClean="0">
                <a:solidFill>
                  <a:schemeClr val="bg1"/>
                </a:solidFill>
              </a:rPr>
              <a:t>If people come to the United States as illegal immigrants, they should find a way to become legal citizens within five years or they should be immediately deported</a:t>
            </a:r>
            <a:endParaRPr lang="en-US" sz="2800" b="1" dirty="0">
              <a:solidFill>
                <a:schemeClr val="bg1"/>
              </a:solidFill>
            </a:endParaRPr>
          </a:p>
        </p:txBody>
      </p:sp>
      <p:sp>
        <p:nvSpPr>
          <p:cNvPr id="3" name="Content Placeholder 2"/>
          <p:cNvSpPr>
            <a:spLocks noGrp="1"/>
          </p:cNvSpPr>
          <p:nvPr>
            <p:ph idx="1"/>
          </p:nvPr>
        </p:nvSpPr>
        <p:spPr/>
        <p:txBody>
          <a:bodyPr/>
          <a:lstStyle/>
          <a:p>
            <a:pPr>
              <a:buNone/>
            </a:pPr>
            <a:r>
              <a:rPr lang="en-US" dirty="0" smtClean="0"/>
              <a:t>If you agree sit on THIS side of the room</a:t>
            </a:r>
          </a:p>
          <a:p>
            <a:pPr>
              <a:buNone/>
            </a:pPr>
            <a:endParaRPr lang="en-US" dirty="0" smtClean="0"/>
          </a:p>
          <a:p>
            <a:pPr>
              <a:buNone/>
            </a:pPr>
            <a:r>
              <a:rPr lang="en-US" dirty="0" smtClean="0"/>
              <a:t>If you disagree sit on THIS side of the room</a:t>
            </a:r>
          </a:p>
          <a:p>
            <a:pPr>
              <a:buNone/>
            </a:pPr>
            <a:endParaRPr lang="en-US" dirty="0" smtClean="0"/>
          </a:p>
          <a:p>
            <a:pPr>
              <a:buNone/>
            </a:pPr>
            <a:endParaRPr lang="en-US" dirty="0" smtClean="0"/>
          </a:p>
          <a:p>
            <a:pPr>
              <a:buNone/>
            </a:pPr>
            <a:r>
              <a:rPr lang="en-US" b="1" dirty="0" smtClean="0">
                <a:solidFill>
                  <a:srgbClr val="0070C0"/>
                </a:solidFill>
              </a:rPr>
              <a:t>You MUST back your ideas and opinions up with facts, data, and ideas from your required readings.</a:t>
            </a:r>
          </a:p>
          <a:p>
            <a:pPr>
              <a:buNone/>
            </a:pPr>
            <a:endParaRPr lang="en-US" dirty="0"/>
          </a:p>
        </p:txBody>
      </p:sp>
      <p:sp>
        <p:nvSpPr>
          <p:cNvPr id="4" name="Right Arrow 3"/>
          <p:cNvSpPr/>
          <p:nvPr/>
        </p:nvSpPr>
        <p:spPr>
          <a:xfrm>
            <a:off x="2133600" y="2133600"/>
            <a:ext cx="23622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1981200" y="3581400"/>
            <a:ext cx="23622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a:solidFill>
            <a:schemeClr val="accent3"/>
          </a:solidFill>
        </p:spPr>
        <p:txBody>
          <a:bodyPr>
            <a:noAutofit/>
          </a:bodyPr>
          <a:lstStyle/>
          <a:p>
            <a:r>
              <a:rPr lang="en-US" sz="3200" b="1" dirty="0" smtClean="0">
                <a:solidFill>
                  <a:schemeClr val="bg1"/>
                </a:solidFill>
              </a:rPr>
              <a:t>If people are leaving their country because of war or persecution, the United States should let them in with no questions asked</a:t>
            </a:r>
            <a:endParaRPr lang="en-US" sz="3200" b="1" dirty="0">
              <a:solidFill>
                <a:schemeClr val="bg1"/>
              </a:solidFill>
            </a:endParaRPr>
          </a:p>
        </p:txBody>
      </p:sp>
      <p:sp>
        <p:nvSpPr>
          <p:cNvPr id="3" name="Content Placeholder 2"/>
          <p:cNvSpPr>
            <a:spLocks noGrp="1"/>
          </p:cNvSpPr>
          <p:nvPr>
            <p:ph idx="1"/>
          </p:nvPr>
        </p:nvSpPr>
        <p:spPr/>
        <p:txBody>
          <a:bodyPr/>
          <a:lstStyle/>
          <a:p>
            <a:pPr>
              <a:buNone/>
            </a:pPr>
            <a:r>
              <a:rPr lang="en-US" dirty="0" smtClean="0"/>
              <a:t>If you agree sit on THIS side of the room</a:t>
            </a:r>
          </a:p>
          <a:p>
            <a:pPr>
              <a:buNone/>
            </a:pPr>
            <a:endParaRPr lang="en-US" dirty="0" smtClean="0"/>
          </a:p>
          <a:p>
            <a:pPr>
              <a:buNone/>
            </a:pPr>
            <a:r>
              <a:rPr lang="en-US" dirty="0" smtClean="0"/>
              <a:t>If you disagree sit on THIS side of the room</a:t>
            </a:r>
          </a:p>
          <a:p>
            <a:pPr>
              <a:buNone/>
            </a:pPr>
            <a:endParaRPr lang="en-US" dirty="0" smtClean="0"/>
          </a:p>
          <a:p>
            <a:pPr>
              <a:buNone/>
            </a:pPr>
            <a:endParaRPr lang="en-US" dirty="0" smtClean="0"/>
          </a:p>
          <a:p>
            <a:pPr>
              <a:buNone/>
            </a:pPr>
            <a:r>
              <a:rPr lang="en-US" b="1" dirty="0" smtClean="0">
                <a:solidFill>
                  <a:srgbClr val="0070C0"/>
                </a:solidFill>
              </a:rPr>
              <a:t>You MUST back your ideas and opinions up with facts, data, and ideas from your required readings.</a:t>
            </a:r>
            <a:endParaRPr lang="en-US" b="1" dirty="0" smtClean="0">
              <a:solidFill>
                <a:srgbClr val="0070C0"/>
              </a:solidFill>
            </a:endParaRPr>
          </a:p>
        </p:txBody>
      </p:sp>
      <p:sp>
        <p:nvSpPr>
          <p:cNvPr id="4" name="Right Arrow 3"/>
          <p:cNvSpPr/>
          <p:nvPr/>
        </p:nvSpPr>
        <p:spPr>
          <a:xfrm>
            <a:off x="2133600" y="2133600"/>
            <a:ext cx="23622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1981200" y="3581400"/>
            <a:ext cx="23622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solidFill>
            <a:schemeClr val="accent3"/>
          </a:solidFill>
        </p:spPr>
        <p:txBody>
          <a:bodyPr>
            <a:noAutofit/>
          </a:bodyPr>
          <a:lstStyle/>
          <a:p>
            <a:r>
              <a:rPr lang="en-US" sz="3200" b="1" dirty="0" smtClean="0">
                <a:solidFill>
                  <a:schemeClr val="bg1"/>
                </a:solidFill>
              </a:rPr>
              <a:t>It is acceptable to extend quotas for immigration and not just let anyone in who wants to come to the United States</a:t>
            </a:r>
            <a:endParaRPr lang="en-US" sz="3200" b="1" dirty="0">
              <a:solidFill>
                <a:schemeClr val="bg1"/>
              </a:solidFill>
            </a:endParaRPr>
          </a:p>
        </p:txBody>
      </p:sp>
      <p:sp>
        <p:nvSpPr>
          <p:cNvPr id="3" name="Content Placeholder 2"/>
          <p:cNvSpPr>
            <a:spLocks noGrp="1"/>
          </p:cNvSpPr>
          <p:nvPr>
            <p:ph idx="1"/>
          </p:nvPr>
        </p:nvSpPr>
        <p:spPr/>
        <p:txBody>
          <a:bodyPr/>
          <a:lstStyle/>
          <a:p>
            <a:pPr>
              <a:buNone/>
            </a:pPr>
            <a:r>
              <a:rPr lang="en-US" dirty="0" smtClean="0"/>
              <a:t>If you agree sit on THIS side of the room</a:t>
            </a:r>
          </a:p>
          <a:p>
            <a:pPr>
              <a:buNone/>
            </a:pPr>
            <a:endParaRPr lang="en-US" dirty="0" smtClean="0"/>
          </a:p>
          <a:p>
            <a:pPr>
              <a:buNone/>
            </a:pPr>
            <a:r>
              <a:rPr lang="en-US" dirty="0" smtClean="0"/>
              <a:t>If you disagree sit on THIS side of the room</a:t>
            </a:r>
          </a:p>
          <a:p>
            <a:pPr>
              <a:buNone/>
            </a:pPr>
            <a:endParaRPr lang="en-US" dirty="0" smtClean="0"/>
          </a:p>
          <a:p>
            <a:pPr>
              <a:buNone/>
            </a:pPr>
            <a:endParaRPr lang="en-US" dirty="0" smtClean="0"/>
          </a:p>
          <a:p>
            <a:pPr>
              <a:buNone/>
            </a:pPr>
            <a:r>
              <a:rPr lang="en-US" b="1" dirty="0" smtClean="0">
                <a:solidFill>
                  <a:srgbClr val="0070C0"/>
                </a:solidFill>
              </a:rPr>
              <a:t>You MUST back your ideas and opinions up with facts, data, and ideas from your required readings.</a:t>
            </a:r>
          </a:p>
          <a:p>
            <a:pPr>
              <a:buNone/>
            </a:pPr>
            <a:endParaRPr lang="en-US" dirty="0"/>
          </a:p>
        </p:txBody>
      </p:sp>
      <p:sp>
        <p:nvSpPr>
          <p:cNvPr id="4" name="Right Arrow 3"/>
          <p:cNvSpPr/>
          <p:nvPr/>
        </p:nvSpPr>
        <p:spPr>
          <a:xfrm>
            <a:off x="2133600" y="2133600"/>
            <a:ext cx="23622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1981200" y="3581400"/>
            <a:ext cx="23622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1524000"/>
          </a:xfrm>
          <a:solidFill>
            <a:schemeClr val="accent3"/>
          </a:solidFill>
        </p:spPr>
        <p:txBody>
          <a:bodyPr>
            <a:noAutofit/>
          </a:bodyPr>
          <a:lstStyle/>
          <a:p>
            <a:r>
              <a:rPr lang="en-US" sz="2400" b="1" dirty="0" smtClean="0">
                <a:solidFill>
                  <a:schemeClr val="bg1"/>
                </a:solidFill>
              </a:rPr>
              <a:t>It is acceptable to extend bans on certain countries where known terror cells are located and not allow any immigrants to enter the United States from those countries regardless of the reason</a:t>
            </a:r>
            <a:endParaRPr lang="en-US" sz="2400" b="1" dirty="0">
              <a:solidFill>
                <a:schemeClr val="bg1"/>
              </a:solidFill>
            </a:endParaRPr>
          </a:p>
        </p:txBody>
      </p:sp>
      <p:sp>
        <p:nvSpPr>
          <p:cNvPr id="3" name="Content Placeholder 2"/>
          <p:cNvSpPr>
            <a:spLocks noGrp="1"/>
          </p:cNvSpPr>
          <p:nvPr>
            <p:ph idx="1"/>
          </p:nvPr>
        </p:nvSpPr>
        <p:spPr>
          <a:xfrm>
            <a:off x="457200" y="1676400"/>
            <a:ext cx="8229600" cy="4449763"/>
          </a:xfrm>
        </p:spPr>
        <p:txBody>
          <a:bodyPr>
            <a:normAutofit lnSpcReduction="10000"/>
          </a:bodyPr>
          <a:lstStyle/>
          <a:p>
            <a:pPr>
              <a:buNone/>
            </a:pPr>
            <a:r>
              <a:rPr lang="en-US" dirty="0" smtClean="0"/>
              <a:t>If you agree sit on THIS side of the room</a:t>
            </a:r>
          </a:p>
          <a:p>
            <a:pPr>
              <a:buNone/>
            </a:pPr>
            <a:endParaRPr lang="en-US" dirty="0" smtClean="0"/>
          </a:p>
          <a:p>
            <a:pPr>
              <a:buNone/>
            </a:pPr>
            <a:r>
              <a:rPr lang="en-US" dirty="0" smtClean="0"/>
              <a:t>If you disagree sit on THIS side of the room</a:t>
            </a:r>
          </a:p>
          <a:p>
            <a:pPr>
              <a:buNone/>
            </a:pPr>
            <a:endParaRPr lang="en-US" dirty="0" smtClean="0"/>
          </a:p>
          <a:p>
            <a:pPr>
              <a:buNone/>
            </a:pPr>
            <a:endParaRPr lang="en-US" dirty="0" smtClean="0"/>
          </a:p>
          <a:p>
            <a:pPr>
              <a:buNone/>
            </a:pPr>
            <a:r>
              <a:rPr lang="en-US" b="1" dirty="0" smtClean="0">
                <a:solidFill>
                  <a:srgbClr val="0070C0"/>
                </a:solidFill>
              </a:rPr>
              <a:t>You MUST back your ideas and opinions up with facts, data, and ideas from your required readings.</a:t>
            </a:r>
          </a:p>
          <a:p>
            <a:pPr>
              <a:buNone/>
            </a:pPr>
            <a:endParaRPr lang="en-US" dirty="0"/>
          </a:p>
        </p:txBody>
      </p:sp>
      <p:sp>
        <p:nvSpPr>
          <p:cNvPr id="4" name="Right Arrow 3"/>
          <p:cNvSpPr/>
          <p:nvPr/>
        </p:nvSpPr>
        <p:spPr>
          <a:xfrm>
            <a:off x="2133600" y="2133600"/>
            <a:ext cx="23622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1981200" y="3581400"/>
            <a:ext cx="23622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a:solidFill>
            <a:schemeClr val="accent3"/>
          </a:solidFill>
        </p:spPr>
        <p:txBody>
          <a:bodyPr>
            <a:noAutofit/>
          </a:bodyPr>
          <a:lstStyle/>
          <a:p>
            <a:r>
              <a:rPr lang="en-US" sz="3200" b="1" dirty="0" smtClean="0">
                <a:solidFill>
                  <a:schemeClr val="bg1"/>
                </a:solidFill>
              </a:rPr>
              <a:t>The children of illegal immigrants who were born in the United States should be given automatic citizenship</a:t>
            </a:r>
            <a:endParaRPr lang="en-US" sz="3200" b="1" dirty="0">
              <a:solidFill>
                <a:schemeClr val="bg1"/>
              </a:solidFill>
            </a:endParaRPr>
          </a:p>
        </p:txBody>
      </p:sp>
      <p:sp>
        <p:nvSpPr>
          <p:cNvPr id="3" name="Content Placeholder 2"/>
          <p:cNvSpPr>
            <a:spLocks noGrp="1"/>
          </p:cNvSpPr>
          <p:nvPr>
            <p:ph idx="1"/>
          </p:nvPr>
        </p:nvSpPr>
        <p:spPr/>
        <p:txBody>
          <a:bodyPr/>
          <a:lstStyle/>
          <a:p>
            <a:pPr>
              <a:buNone/>
            </a:pPr>
            <a:r>
              <a:rPr lang="en-US" dirty="0" smtClean="0"/>
              <a:t>If you agree sit on THIS side of the room</a:t>
            </a:r>
          </a:p>
          <a:p>
            <a:pPr>
              <a:buNone/>
            </a:pPr>
            <a:endParaRPr lang="en-US" dirty="0" smtClean="0"/>
          </a:p>
          <a:p>
            <a:pPr>
              <a:buNone/>
            </a:pPr>
            <a:r>
              <a:rPr lang="en-US" dirty="0" smtClean="0"/>
              <a:t>If you disagree sit on THIS side of the room</a:t>
            </a:r>
          </a:p>
          <a:p>
            <a:pPr>
              <a:buNone/>
            </a:pPr>
            <a:endParaRPr lang="en-US" dirty="0" smtClean="0"/>
          </a:p>
          <a:p>
            <a:pPr>
              <a:buNone/>
            </a:pPr>
            <a:endParaRPr lang="en-US" dirty="0" smtClean="0"/>
          </a:p>
          <a:p>
            <a:pPr>
              <a:buNone/>
            </a:pPr>
            <a:r>
              <a:rPr lang="en-US" b="1" dirty="0" smtClean="0">
                <a:solidFill>
                  <a:srgbClr val="0070C0"/>
                </a:solidFill>
              </a:rPr>
              <a:t>You MUST back your ideas and opinions up with facts, data, and ideas from your required readings.</a:t>
            </a:r>
          </a:p>
          <a:p>
            <a:pPr>
              <a:buNone/>
            </a:pPr>
            <a:endParaRPr lang="en-US" dirty="0"/>
          </a:p>
        </p:txBody>
      </p:sp>
      <p:sp>
        <p:nvSpPr>
          <p:cNvPr id="4" name="Right Arrow 3"/>
          <p:cNvSpPr/>
          <p:nvPr/>
        </p:nvSpPr>
        <p:spPr>
          <a:xfrm>
            <a:off x="2133600" y="2133600"/>
            <a:ext cx="23622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1981200" y="3581400"/>
            <a:ext cx="23622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Autofit/>
          </a:bodyPr>
          <a:lstStyle/>
          <a:p>
            <a:r>
              <a:rPr lang="en-US" sz="2400" b="1" dirty="0" smtClean="0">
                <a:solidFill>
                  <a:schemeClr val="bg1"/>
                </a:solidFill>
              </a:rPr>
              <a:t>Illegal immigrants should be given access to social programs (health care, education, welfare, food stamps) at the same level that American citizens receive them</a:t>
            </a:r>
            <a:endParaRPr lang="en-US" sz="2400" b="1" dirty="0">
              <a:solidFill>
                <a:schemeClr val="bg1"/>
              </a:solidFill>
            </a:endParaRPr>
          </a:p>
        </p:txBody>
      </p:sp>
      <p:sp>
        <p:nvSpPr>
          <p:cNvPr id="3" name="Content Placeholder 2"/>
          <p:cNvSpPr>
            <a:spLocks noGrp="1"/>
          </p:cNvSpPr>
          <p:nvPr>
            <p:ph idx="1"/>
          </p:nvPr>
        </p:nvSpPr>
        <p:spPr/>
        <p:txBody>
          <a:bodyPr/>
          <a:lstStyle/>
          <a:p>
            <a:pPr>
              <a:buNone/>
            </a:pPr>
            <a:r>
              <a:rPr lang="en-US" dirty="0" smtClean="0"/>
              <a:t>If you agree sit on THIS side of the room</a:t>
            </a:r>
          </a:p>
          <a:p>
            <a:pPr>
              <a:buNone/>
            </a:pPr>
            <a:endParaRPr lang="en-US" dirty="0" smtClean="0"/>
          </a:p>
          <a:p>
            <a:pPr>
              <a:buNone/>
            </a:pPr>
            <a:r>
              <a:rPr lang="en-US" dirty="0" smtClean="0"/>
              <a:t>If you disagree sit on THIS side of the room</a:t>
            </a:r>
          </a:p>
          <a:p>
            <a:pPr>
              <a:buNone/>
            </a:pPr>
            <a:endParaRPr lang="en-US" dirty="0" smtClean="0"/>
          </a:p>
          <a:p>
            <a:pPr>
              <a:buNone/>
            </a:pPr>
            <a:endParaRPr lang="en-US" dirty="0" smtClean="0"/>
          </a:p>
          <a:p>
            <a:pPr>
              <a:buNone/>
            </a:pPr>
            <a:r>
              <a:rPr lang="en-US" b="1" dirty="0" smtClean="0">
                <a:solidFill>
                  <a:srgbClr val="0070C0"/>
                </a:solidFill>
              </a:rPr>
              <a:t>You MUST back your ideas and opinions up with facts, data, and ideas from your required readings.</a:t>
            </a:r>
          </a:p>
          <a:p>
            <a:pPr>
              <a:buNone/>
            </a:pPr>
            <a:endParaRPr lang="en-US" dirty="0"/>
          </a:p>
        </p:txBody>
      </p:sp>
      <p:sp>
        <p:nvSpPr>
          <p:cNvPr id="4" name="Right Arrow 3"/>
          <p:cNvSpPr/>
          <p:nvPr/>
        </p:nvSpPr>
        <p:spPr>
          <a:xfrm>
            <a:off x="2133600" y="2133600"/>
            <a:ext cx="23622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1981200" y="3581400"/>
            <a:ext cx="23622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721</Words>
  <Application>Microsoft Office PowerPoint</Application>
  <PresentationFormat>On-screen Show (4:3)</PresentationFormat>
  <Paragraphs>82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Socratic Seminar</vt:lpstr>
      <vt:lpstr>All people who move to the United States should be here legally</vt:lpstr>
      <vt:lpstr>If people bring their children into the United States illegally, those children should be able to stay in the United States as long as they want even if they never become U.S. citizens.</vt:lpstr>
      <vt:lpstr>If people come to the United States as illegal immigrants, they should find a way to become legal citizens within five years or they should be immediately deported</vt:lpstr>
      <vt:lpstr>If people are leaving their country because of war or persecution, the United States should let them in with no questions asked</vt:lpstr>
      <vt:lpstr>It is acceptable to extend quotas for immigration and not just let anyone in who wants to come to the United States</vt:lpstr>
      <vt:lpstr>It is acceptable to extend bans on certain countries where known terror cells are located and not allow any immigrants to enter the United States from those countries regardless of the reason</vt:lpstr>
      <vt:lpstr>The children of illegal immigrants who were born in the United States should be given automatic citizenship</vt:lpstr>
      <vt:lpstr>Illegal immigrants should be given access to social programs (health care, education, welfare, food stamps) at the same level that American citizens receive them</vt:lpstr>
      <vt:lpstr>Individual cities within the United States should be able to ignore government mandated deportations of certain illegal immigrants</vt:lpstr>
      <vt:lpstr>Illegal immigrants who commit ANY TYPE of crime should be automatically deported </vt:lpstr>
      <vt:lpstr>So, we know what the problems are…. What are the solutions?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TGILPIN</dc:creator>
  <cp:lastModifiedBy>TGILPIN</cp:lastModifiedBy>
  <cp:revision>8</cp:revision>
  <dcterms:created xsi:type="dcterms:W3CDTF">2017-09-18T19:45:03Z</dcterms:created>
  <dcterms:modified xsi:type="dcterms:W3CDTF">2017-09-18T20:10:17Z</dcterms:modified>
</cp:coreProperties>
</file>