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94" autoAdjust="0"/>
  </p:normalViewPr>
  <p:slideViewPr>
    <p:cSldViewPr>
      <p:cViewPr varScale="1">
        <p:scale>
          <a:sx n="91" d="100"/>
          <a:sy n="91" d="100"/>
        </p:scale>
        <p:origin x="126" y="84"/>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28FCA9C-FF92-4024-BDEC-A6D3B663DC09}" type="datetimeFigureOut">
              <a:rPr lang="en-US"/>
              <a:t>10/5/2018</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2AB877-E7B1-4681-847E-D0918612832B}" type="datetimeFigureOut">
              <a:rPr lang="en-US"/>
              <a:t>10/5/2018</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smtClean="0"/>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smtClean="0"/>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10/5/2018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10/5/2018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10/5/2018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10/5/2018</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10/5/2018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10/5/2018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population &amp; migration</a:t>
            </a:r>
            <a:endParaRPr lang="en-US" dirty="0"/>
          </a:p>
        </p:txBody>
      </p:sp>
      <p:sp>
        <p:nvSpPr>
          <p:cNvPr id="3" name="Subtitle 2"/>
          <p:cNvSpPr>
            <a:spLocks noGrp="1"/>
          </p:cNvSpPr>
          <p:nvPr>
            <p:ph type="subTitle" idx="1"/>
          </p:nvPr>
        </p:nvSpPr>
        <p:spPr/>
        <p:txBody>
          <a:bodyPr/>
          <a:lstStyle/>
          <a:p>
            <a:r>
              <a:rPr lang="en-US" dirty="0" smtClean="0"/>
              <a:t>APHUG 2018-2019</a:t>
            </a:r>
          </a:p>
          <a:p>
            <a:endParaRPr lang="en-US" dirty="0"/>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Sex</a:t>
            </a:r>
            <a:endParaRPr lang="en-US" dirty="0"/>
          </a:p>
        </p:txBody>
      </p:sp>
      <p:sp>
        <p:nvSpPr>
          <p:cNvPr id="3" name="Content Placeholder 2"/>
          <p:cNvSpPr>
            <a:spLocks noGrp="1"/>
          </p:cNvSpPr>
          <p:nvPr>
            <p:ph idx="1"/>
          </p:nvPr>
        </p:nvSpPr>
        <p:spPr/>
        <p:txBody>
          <a:bodyPr>
            <a:normAutofit lnSpcReduction="10000"/>
          </a:bodyPr>
          <a:lstStyle/>
          <a:p>
            <a:pPr marL="45720" indent="0">
              <a:buNone/>
            </a:pPr>
            <a:r>
              <a:rPr lang="en-US" dirty="0" smtClean="0"/>
              <a:t>Regions have distribution patterns related to age and sex</a:t>
            </a:r>
          </a:p>
          <a:p>
            <a:pPr marL="45720" indent="0">
              <a:buNone/>
            </a:pPr>
            <a:r>
              <a:rPr lang="en-US" dirty="0" smtClean="0"/>
              <a:t>Example: In 2013, Utah had the youngest average age in the U.S. at 29.9, while the oldest average age was in Maine at 43.5. </a:t>
            </a:r>
          </a:p>
          <a:p>
            <a:pPr marL="45720" indent="0" algn="ctr">
              <a:buNone/>
            </a:pPr>
            <a:r>
              <a:rPr lang="en-US" b="1" u="sng" dirty="0" smtClean="0"/>
              <a:t>This difference is so significant that it shapes public policy</a:t>
            </a:r>
          </a:p>
          <a:p>
            <a:r>
              <a:rPr lang="en-US" dirty="0" smtClean="0"/>
              <a:t>Officials in Utah have a higher percentage of school-aged children to provide services for</a:t>
            </a:r>
          </a:p>
          <a:p>
            <a:r>
              <a:rPr lang="en-US" dirty="0" smtClean="0"/>
              <a:t>Official in Maine might be more concerned with services needed for the elderly</a:t>
            </a:r>
          </a:p>
          <a:p>
            <a:pPr marL="45720" indent="0">
              <a:buNone/>
            </a:pPr>
            <a:r>
              <a:rPr lang="en-US" dirty="0" smtClean="0"/>
              <a:t>*similar distinctive patterns &amp; the resulting issues also exist at the scale of cities and communities</a:t>
            </a:r>
            <a:endParaRPr lang="en-US" dirty="0"/>
          </a:p>
        </p:txBody>
      </p:sp>
    </p:spTree>
    <p:extLst>
      <p:ext uri="{BB962C8B-B14F-4D97-AF65-F5344CB8AC3E}">
        <p14:creationId xmlns:p14="http://schemas.microsoft.com/office/powerpoint/2010/main" val="49427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Sex</a:t>
            </a:r>
            <a:endParaRPr lang="en-US" dirty="0"/>
          </a:p>
        </p:txBody>
      </p:sp>
      <p:sp>
        <p:nvSpPr>
          <p:cNvPr id="3" name="Content Placeholder 2"/>
          <p:cNvSpPr>
            <a:spLocks noGrp="1"/>
          </p:cNvSpPr>
          <p:nvPr>
            <p:ph idx="1"/>
          </p:nvPr>
        </p:nvSpPr>
        <p:spPr/>
        <p:txBody>
          <a:bodyPr/>
          <a:lstStyle/>
          <a:p>
            <a:pPr marL="45720" indent="0">
              <a:buNone/>
            </a:pPr>
            <a:r>
              <a:rPr lang="en-US" dirty="0" smtClean="0"/>
              <a:t>Differences in the gender balance can </a:t>
            </a:r>
            <a:r>
              <a:rPr lang="en-US" smtClean="0"/>
              <a:t>result from:</a:t>
            </a:r>
            <a:endParaRPr lang="en-US" dirty="0" smtClean="0"/>
          </a:p>
          <a:p>
            <a:r>
              <a:rPr lang="en-US" dirty="0" smtClean="0"/>
              <a:t>Wars</a:t>
            </a:r>
          </a:p>
          <a:p>
            <a:r>
              <a:rPr lang="en-US" dirty="0" smtClean="0"/>
              <a:t>Migrations</a:t>
            </a:r>
          </a:p>
          <a:p>
            <a:r>
              <a:rPr lang="en-US" dirty="0" smtClean="0"/>
              <a:t>Government policies</a:t>
            </a:r>
          </a:p>
          <a:p>
            <a:pPr marL="45720" indent="0">
              <a:buNone/>
            </a:pPr>
            <a:r>
              <a:rPr lang="en-US" dirty="0" smtClean="0"/>
              <a:t>-Looking at entire communities, mining towns &amp; military training bases often have significantly more males than females</a:t>
            </a:r>
          </a:p>
          <a:p>
            <a:pPr marL="45720" indent="0">
              <a:buNone/>
            </a:pPr>
            <a:r>
              <a:rPr lang="en-US" dirty="0" smtClean="0"/>
              <a:t>-Within a city, the gender imbalance might appear if a neighborhood has a post-secondary institution offering courses that tend to attract mostly students of one gender</a:t>
            </a:r>
          </a:p>
        </p:txBody>
      </p:sp>
    </p:spTree>
    <p:extLst>
      <p:ext uri="{BB962C8B-B14F-4D97-AF65-F5344CB8AC3E}">
        <p14:creationId xmlns:p14="http://schemas.microsoft.com/office/powerpoint/2010/main" val="56174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Population pyramids</a:t>
            </a:r>
            <a:endParaRPr lang="en-US"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7012" y="1802674"/>
            <a:ext cx="5581982" cy="4826726"/>
          </a:xfrm>
        </p:spPr>
      </p:pic>
      <p:sp>
        <p:nvSpPr>
          <p:cNvPr id="7" name="Content Placeholder 6"/>
          <p:cNvSpPr>
            <a:spLocks noGrp="1"/>
          </p:cNvSpPr>
          <p:nvPr>
            <p:ph sz="half" idx="2"/>
          </p:nvPr>
        </p:nvSpPr>
        <p:spPr>
          <a:xfrm>
            <a:off x="6262479" y="1600200"/>
            <a:ext cx="4708734" cy="5029200"/>
          </a:xfrm>
        </p:spPr>
        <p:txBody>
          <a:bodyPr>
            <a:normAutofit fontScale="92500" lnSpcReduction="10000"/>
          </a:bodyPr>
          <a:lstStyle/>
          <a:p>
            <a:pPr marL="45720" indent="0" algn="ctr">
              <a:buNone/>
            </a:pPr>
            <a:r>
              <a:rPr lang="en-US" b="1" dirty="0" smtClean="0"/>
              <a:t>Japan, 2006</a:t>
            </a:r>
          </a:p>
          <a:p>
            <a:r>
              <a:rPr lang="en-US" dirty="0" smtClean="0"/>
              <a:t>Example of a country whose age-sex composition has been altered by past events</a:t>
            </a:r>
          </a:p>
          <a:p>
            <a:r>
              <a:rPr lang="en-US" dirty="0" smtClean="0"/>
              <a:t>Low proportion of males above age 80 represents loss of young men during WWII</a:t>
            </a:r>
          </a:p>
          <a:p>
            <a:r>
              <a:rPr lang="en-US" dirty="0" smtClean="0"/>
              <a:t>Small size of population 67-68 is the demographic response to the Sino-Japanese Incident in 1938</a:t>
            </a:r>
          </a:p>
          <a:p>
            <a:r>
              <a:rPr lang="en-US" dirty="0" smtClean="0"/>
              <a:t>Large group ages 55-59 was born during the 1</a:t>
            </a:r>
            <a:r>
              <a:rPr lang="en-US" baseline="30000" dirty="0" smtClean="0"/>
              <a:t>st</a:t>
            </a:r>
            <a:r>
              <a:rPr lang="en-US" dirty="0" smtClean="0"/>
              <a:t> “baby boom” period (1947-1951)</a:t>
            </a:r>
            <a:endParaRPr lang="en-US" dirty="0"/>
          </a:p>
        </p:txBody>
      </p:sp>
    </p:spTree>
    <p:extLst>
      <p:ext uri="{BB962C8B-B14F-4D97-AF65-F5344CB8AC3E}">
        <p14:creationId xmlns:p14="http://schemas.microsoft.com/office/powerpoint/2010/main" val="239922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pyramids: 3 general profiles</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79412" y="1828800"/>
            <a:ext cx="5562601" cy="4343400"/>
          </a:xfrm>
        </p:spPr>
      </p:pic>
      <p:sp>
        <p:nvSpPr>
          <p:cNvPr id="5" name="Content Placeholder 4"/>
          <p:cNvSpPr>
            <a:spLocks noGrp="1"/>
          </p:cNvSpPr>
          <p:nvPr>
            <p:ph sz="half" idx="2"/>
          </p:nvPr>
        </p:nvSpPr>
        <p:spPr>
          <a:xfrm>
            <a:off x="6262479" y="1447800"/>
            <a:ext cx="4708734" cy="5105400"/>
          </a:xfrm>
        </p:spPr>
        <p:txBody>
          <a:bodyPr>
            <a:normAutofit lnSpcReduction="10000"/>
          </a:bodyPr>
          <a:lstStyle/>
          <a:p>
            <a:pPr marL="45720" indent="0" algn="ctr">
              <a:buNone/>
            </a:pPr>
            <a:r>
              <a:rPr lang="en-US" b="1" dirty="0" smtClean="0"/>
              <a:t>Rapid Growth</a:t>
            </a:r>
          </a:p>
          <a:p>
            <a:r>
              <a:rPr lang="en-US" dirty="0" smtClean="0"/>
              <a:t>Indicated by a pyramid with a large percentage of people in the younger ages</a:t>
            </a:r>
          </a:p>
          <a:p>
            <a:r>
              <a:rPr lang="en-US" dirty="0" smtClean="0"/>
              <a:t>Shape is the result of high birth rates</a:t>
            </a:r>
          </a:p>
          <a:p>
            <a:r>
              <a:rPr lang="en-US" dirty="0" smtClean="0"/>
              <a:t>Large proportions of young people almost guarantee that population will continue to grow during periods of declining fertility and for some time after fertility drops to replacement level (2.1 children per woman)</a:t>
            </a:r>
            <a:endParaRPr lang="en-US" dirty="0"/>
          </a:p>
        </p:txBody>
      </p:sp>
    </p:spTree>
    <p:extLst>
      <p:ext uri="{BB962C8B-B14F-4D97-AF65-F5344CB8AC3E}">
        <p14:creationId xmlns:p14="http://schemas.microsoft.com/office/powerpoint/2010/main" val="241899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Population pyramids: 3 general profiles</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3212" y="1676400"/>
            <a:ext cx="5638801" cy="4495799"/>
          </a:xfrm>
        </p:spPr>
      </p:pic>
      <p:sp>
        <p:nvSpPr>
          <p:cNvPr id="6" name="Content Placeholder 5"/>
          <p:cNvSpPr>
            <a:spLocks noGrp="1"/>
          </p:cNvSpPr>
          <p:nvPr>
            <p:ph sz="half" idx="2"/>
          </p:nvPr>
        </p:nvSpPr>
        <p:spPr/>
        <p:txBody>
          <a:bodyPr/>
          <a:lstStyle/>
          <a:p>
            <a:pPr marL="45720" indent="0" algn="ctr">
              <a:buNone/>
            </a:pPr>
            <a:r>
              <a:rPr lang="en-US" dirty="0" smtClean="0"/>
              <a:t>Slow Growth</a:t>
            </a:r>
          </a:p>
          <a:p>
            <a:r>
              <a:rPr lang="en-US" dirty="0" smtClean="0"/>
              <a:t>Reflected in a pyramid with a smaller proportion of the population in the younger ages</a:t>
            </a:r>
          </a:p>
          <a:p>
            <a:r>
              <a:rPr lang="en-US" dirty="0" smtClean="0"/>
              <a:t>This age structure indicates that a population is still growing, but at a much slower rate</a:t>
            </a:r>
            <a:endParaRPr lang="en-US" dirty="0"/>
          </a:p>
        </p:txBody>
      </p:sp>
    </p:spTree>
    <p:extLst>
      <p:ext uri="{BB962C8B-B14F-4D97-AF65-F5344CB8AC3E}">
        <p14:creationId xmlns:p14="http://schemas.microsoft.com/office/powerpoint/2010/main" val="398721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pyramids: 3 general profiles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3212" y="1828800"/>
            <a:ext cx="5638801" cy="4343400"/>
          </a:xfrm>
        </p:spPr>
      </p:pic>
      <p:sp>
        <p:nvSpPr>
          <p:cNvPr id="4" name="Content Placeholder 3"/>
          <p:cNvSpPr>
            <a:spLocks noGrp="1"/>
          </p:cNvSpPr>
          <p:nvPr>
            <p:ph sz="half" idx="2"/>
          </p:nvPr>
        </p:nvSpPr>
        <p:spPr/>
        <p:txBody>
          <a:bodyPr/>
          <a:lstStyle/>
          <a:p>
            <a:pPr marL="45720" indent="0" algn="ctr">
              <a:buNone/>
            </a:pPr>
            <a:r>
              <a:rPr lang="en-US" dirty="0" smtClean="0"/>
              <a:t>Zero Growth or Decline</a:t>
            </a:r>
          </a:p>
          <a:p>
            <a:r>
              <a:rPr lang="en-US" dirty="0" smtClean="0"/>
              <a:t>Reflected by decreasing numbers in the younger age groups</a:t>
            </a:r>
          </a:p>
          <a:p>
            <a:r>
              <a:rPr lang="en-US" dirty="0" smtClean="0"/>
              <a:t>Typical of low-fertility populations experiencing zero growth and facing population decline</a:t>
            </a:r>
            <a:endParaRPr lang="en-US" dirty="0"/>
          </a:p>
        </p:txBody>
      </p:sp>
    </p:spTree>
    <p:extLst>
      <p:ext uri="{BB962C8B-B14F-4D97-AF65-F5344CB8AC3E}">
        <p14:creationId xmlns:p14="http://schemas.microsoft.com/office/powerpoint/2010/main" val="46227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753600" cy="1325562"/>
          </a:xfrm>
        </p:spPr>
        <p:txBody>
          <a:bodyPr/>
          <a:lstStyle/>
          <a:p>
            <a:endParaRPr lang="en-US" dirty="0"/>
          </a:p>
        </p:txBody>
      </p:sp>
      <p:pic>
        <p:nvPicPr>
          <p:cNvPr id="6" name="Content Placeholder 5"/>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27012" y="274638"/>
            <a:ext cx="11506200" cy="6278562"/>
          </a:xfrm>
        </p:spPr>
      </p:pic>
    </p:spTree>
    <p:extLst>
      <p:ext uri="{BB962C8B-B14F-4D97-AF65-F5344CB8AC3E}">
        <p14:creationId xmlns:p14="http://schemas.microsoft.com/office/powerpoint/2010/main" val="2979253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transition model</a:t>
            </a:r>
            <a:endParaRPr lang="en-US" dirty="0"/>
          </a:p>
        </p:txBody>
      </p:sp>
      <p:sp>
        <p:nvSpPr>
          <p:cNvPr id="4" name="Content Placeholder 3"/>
          <p:cNvSpPr>
            <a:spLocks noGrp="1"/>
          </p:cNvSpPr>
          <p:nvPr>
            <p:ph sz="half" idx="1"/>
          </p:nvPr>
        </p:nvSpPr>
        <p:spPr/>
        <p:txBody>
          <a:bodyPr>
            <a:normAutofit/>
          </a:bodyPr>
          <a:lstStyle/>
          <a:p>
            <a:pPr marL="45720" indent="0">
              <a:buNone/>
            </a:pPr>
            <a:r>
              <a:rPr lang="en-US" sz="3200" u="sng" dirty="0" smtClean="0"/>
              <a:t>Learning Target:</a:t>
            </a:r>
          </a:p>
          <a:p>
            <a:pPr marL="45720" indent="0">
              <a:buNone/>
            </a:pPr>
            <a:r>
              <a:rPr lang="en-US" sz="3600" b="1" dirty="0" smtClean="0"/>
              <a:t>I can use the demographic transition model to explain population change over time and space.</a:t>
            </a:r>
            <a:endParaRPr lang="en-US" sz="3600" b="1" dirty="0"/>
          </a:p>
        </p:txBody>
      </p:sp>
      <p:pic>
        <p:nvPicPr>
          <p:cNvPr id="6" name="Content Placeholder 5" descr="Free tools to help geo-&lt;strong&gt;target&lt;/strong&gt; your socialsphere | Socialbrite"/>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20144" y="1828800"/>
            <a:ext cx="4393612" cy="4343400"/>
          </a:xfrm>
        </p:spPr>
      </p:pic>
    </p:spTree>
    <p:extLst>
      <p:ext uri="{BB962C8B-B14F-4D97-AF65-F5344CB8AC3E}">
        <p14:creationId xmlns:p14="http://schemas.microsoft.com/office/powerpoint/2010/main" val="52862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transition model</a:t>
            </a:r>
            <a:endParaRPr lang="en-US" dirty="0"/>
          </a:p>
        </p:txBody>
      </p:sp>
      <p:sp>
        <p:nvSpPr>
          <p:cNvPr id="3" name="Content Placeholder 2"/>
          <p:cNvSpPr>
            <a:spLocks noGrp="1"/>
          </p:cNvSpPr>
          <p:nvPr>
            <p:ph idx="1"/>
          </p:nvPr>
        </p:nvSpPr>
        <p:spPr/>
        <p:txBody>
          <a:bodyPr/>
          <a:lstStyle/>
          <a:p>
            <a:pPr marL="45720" indent="0">
              <a:buNone/>
            </a:pPr>
            <a:r>
              <a:rPr lang="en-US" dirty="0" smtClean="0"/>
              <a:t>The </a:t>
            </a:r>
            <a:r>
              <a:rPr lang="en-US" b="1" dirty="0" smtClean="0"/>
              <a:t>Demographic Transition Model </a:t>
            </a:r>
            <a:r>
              <a:rPr lang="en-US" dirty="0" smtClean="0"/>
              <a:t>shows five typical stages of population change that countries pass through as they modernize (shift from agrarian to an industrial society)</a:t>
            </a:r>
          </a:p>
          <a:p>
            <a:pPr marL="45720" indent="0">
              <a:buNone/>
            </a:pPr>
            <a:endParaRPr lang="en-US" dirty="0" smtClean="0"/>
          </a:p>
          <a:p>
            <a:pPr marL="4572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8612" y="2971800"/>
            <a:ext cx="8229602" cy="3542191"/>
          </a:xfrm>
          <a:prstGeom prst="rect">
            <a:avLst/>
          </a:prstGeom>
        </p:spPr>
      </p:pic>
    </p:spTree>
    <p:extLst>
      <p:ext uri="{BB962C8B-B14F-4D97-AF65-F5344CB8AC3E}">
        <p14:creationId xmlns:p14="http://schemas.microsoft.com/office/powerpoint/2010/main" val="374356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t>
            </a:r>
            <a:r>
              <a:rPr lang="en-US" dirty="0"/>
              <a:t>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858574"/>
              </p:ext>
            </p:extLst>
          </p:nvPr>
        </p:nvGraphicFramePr>
        <p:xfrm>
          <a:off x="684213" y="1752599"/>
          <a:ext cx="10220302" cy="4724402"/>
        </p:xfrm>
        <a:graphic>
          <a:graphicData uri="http://schemas.openxmlformats.org/drawingml/2006/table">
            <a:tbl>
              <a:tblPr firstRow="1" bandRow="1">
                <a:tableStyleId>{073A0DAA-6AF3-43AB-8588-CEC1D06C72B9}</a:tableStyleId>
              </a:tblPr>
              <a:tblGrid>
                <a:gridCol w="4023480">
                  <a:extLst>
                    <a:ext uri="{9D8B030D-6E8A-4147-A177-3AD203B41FA5}">
                      <a16:colId xmlns:a16="http://schemas.microsoft.com/office/drawing/2014/main" val="3051138914"/>
                    </a:ext>
                  </a:extLst>
                </a:gridCol>
                <a:gridCol w="6196822">
                  <a:extLst>
                    <a:ext uri="{9D8B030D-6E8A-4147-A177-3AD203B41FA5}">
                      <a16:colId xmlns:a16="http://schemas.microsoft.com/office/drawing/2014/main" val="1179105108"/>
                    </a:ext>
                  </a:extLst>
                </a:gridCol>
              </a:tblGrid>
              <a:tr h="573677">
                <a:tc>
                  <a:txBody>
                    <a:bodyPr/>
                    <a:lstStyle/>
                    <a:p>
                      <a:endParaRPr lang="en-US" dirty="0"/>
                    </a:p>
                  </a:txBody>
                  <a:tcPr/>
                </a:tc>
                <a:tc>
                  <a:txBody>
                    <a:bodyPr/>
                    <a:lstStyle/>
                    <a:p>
                      <a:pPr algn="ctr"/>
                      <a:r>
                        <a:rPr lang="en-US" sz="2800" dirty="0" smtClean="0"/>
                        <a:t>Stage 1: High Stationary</a:t>
                      </a:r>
                      <a:endParaRPr lang="en-US" sz="2800" dirty="0"/>
                    </a:p>
                  </a:txBody>
                  <a:tcPr/>
                </a:tc>
                <a:extLst>
                  <a:ext uri="{0D108BD9-81ED-4DB2-BD59-A6C34878D82A}">
                    <a16:rowId xmlns:a16="http://schemas.microsoft.com/office/drawing/2014/main" val="2204543908"/>
                  </a:ext>
                </a:extLst>
              </a:tr>
              <a:tr h="911135">
                <a:tc>
                  <a:txBody>
                    <a:bodyPr/>
                    <a:lstStyle/>
                    <a:p>
                      <a:r>
                        <a:rPr lang="en-US" sz="2400" dirty="0" smtClean="0"/>
                        <a:t>Birth Rate</a:t>
                      </a:r>
                    </a:p>
                  </a:txBody>
                  <a:tcPr/>
                </a:tc>
                <a:tc>
                  <a:txBody>
                    <a:bodyPr/>
                    <a:lstStyle/>
                    <a:p>
                      <a:pPr algn="l"/>
                      <a:r>
                        <a:rPr lang="en-US" sz="2400" dirty="0" smtClean="0"/>
                        <a:t>High, but fluctuating</a:t>
                      </a:r>
                      <a:r>
                        <a:rPr lang="en-US" sz="2400" baseline="0" dirty="0" smtClean="0"/>
                        <a:t> as need for farm labor changes</a:t>
                      </a:r>
                      <a:endParaRPr lang="en-US" sz="2400" dirty="0"/>
                    </a:p>
                  </a:txBody>
                  <a:tcPr/>
                </a:tc>
                <a:extLst>
                  <a:ext uri="{0D108BD9-81ED-4DB2-BD59-A6C34878D82A}">
                    <a16:rowId xmlns:a16="http://schemas.microsoft.com/office/drawing/2014/main" val="3801080248"/>
                  </a:ext>
                </a:extLst>
              </a:tr>
              <a:tr h="911135">
                <a:tc>
                  <a:txBody>
                    <a:bodyPr/>
                    <a:lstStyle/>
                    <a:p>
                      <a:r>
                        <a:rPr lang="en-US" sz="2400" dirty="0" smtClean="0"/>
                        <a:t>Death Rate</a:t>
                      </a:r>
                      <a:endParaRPr lang="en-US" sz="2400" dirty="0"/>
                    </a:p>
                  </a:txBody>
                  <a:tcPr/>
                </a:tc>
                <a:tc>
                  <a:txBody>
                    <a:bodyPr/>
                    <a:lstStyle/>
                    <a:p>
                      <a:r>
                        <a:rPr lang="en-US" sz="2400" dirty="0" smtClean="0"/>
                        <a:t>High, but fluctuating</a:t>
                      </a:r>
                      <a:r>
                        <a:rPr lang="en-US" sz="2400" baseline="0" dirty="0" smtClean="0"/>
                        <a:t> to reflect diseases and poor sanitation</a:t>
                      </a:r>
                      <a:endParaRPr lang="en-US" sz="2400" dirty="0"/>
                    </a:p>
                  </a:txBody>
                  <a:tcPr/>
                </a:tc>
                <a:extLst>
                  <a:ext uri="{0D108BD9-81ED-4DB2-BD59-A6C34878D82A}">
                    <a16:rowId xmlns:a16="http://schemas.microsoft.com/office/drawing/2014/main" val="728762708"/>
                  </a:ext>
                </a:extLst>
              </a:tr>
              <a:tr h="911135">
                <a:tc>
                  <a:txBody>
                    <a:bodyPr/>
                    <a:lstStyle/>
                    <a:p>
                      <a:r>
                        <a:rPr lang="en-US" sz="2400" dirty="0" smtClean="0"/>
                        <a:t>Population Change</a:t>
                      </a:r>
                      <a:endParaRPr lang="en-US" sz="2400" dirty="0"/>
                    </a:p>
                  </a:txBody>
                  <a:tcPr/>
                </a:tc>
                <a:tc>
                  <a:txBody>
                    <a:bodyPr/>
                    <a:lstStyle/>
                    <a:p>
                      <a:r>
                        <a:rPr lang="en-US" sz="2400" dirty="0" smtClean="0"/>
                        <a:t>Very low growth because</a:t>
                      </a:r>
                      <a:r>
                        <a:rPr lang="en-US" sz="2400" baseline="0" dirty="0" smtClean="0"/>
                        <a:t> births and deaths are both high</a:t>
                      </a:r>
                      <a:endParaRPr lang="en-US" sz="2400" dirty="0"/>
                    </a:p>
                  </a:txBody>
                  <a:tcPr/>
                </a:tc>
                <a:extLst>
                  <a:ext uri="{0D108BD9-81ED-4DB2-BD59-A6C34878D82A}">
                    <a16:rowId xmlns:a16="http://schemas.microsoft.com/office/drawing/2014/main" val="3677639762"/>
                  </a:ext>
                </a:extLst>
              </a:tr>
              <a:tr h="911135">
                <a:tc>
                  <a:txBody>
                    <a:bodyPr/>
                    <a:lstStyle/>
                    <a:p>
                      <a:r>
                        <a:rPr lang="en-US" sz="2400" dirty="0" smtClean="0"/>
                        <a:t>Examples Today</a:t>
                      </a:r>
                      <a:endParaRPr lang="en-US" sz="2400" dirty="0"/>
                    </a:p>
                  </a:txBody>
                  <a:tcPr/>
                </a:tc>
                <a:tc>
                  <a:txBody>
                    <a:bodyPr/>
                    <a:lstStyle/>
                    <a:p>
                      <a:r>
                        <a:rPr lang="en-US" sz="2400" dirty="0" smtClean="0"/>
                        <a:t>Scattered isolated groups; no entire country in this stage</a:t>
                      </a:r>
                      <a:endParaRPr lang="en-US" sz="2400" dirty="0"/>
                    </a:p>
                  </a:txBody>
                  <a:tcPr/>
                </a:tc>
                <a:extLst>
                  <a:ext uri="{0D108BD9-81ED-4DB2-BD59-A6C34878D82A}">
                    <a16:rowId xmlns:a16="http://schemas.microsoft.com/office/drawing/2014/main" val="3632515728"/>
                  </a:ext>
                </a:extLst>
              </a:tr>
              <a:tr h="506185">
                <a:tc>
                  <a:txBody>
                    <a:bodyPr/>
                    <a:lstStyle/>
                    <a:p>
                      <a:r>
                        <a:rPr lang="en-US" sz="2400" dirty="0" smtClean="0"/>
                        <a:t>Population Composition</a:t>
                      </a:r>
                      <a:endParaRPr lang="en-US" sz="2400" dirty="0"/>
                    </a:p>
                  </a:txBody>
                  <a:tcPr/>
                </a:tc>
                <a:tc>
                  <a:txBody>
                    <a:bodyPr/>
                    <a:lstStyle/>
                    <a:p>
                      <a:r>
                        <a:rPr lang="en-US" sz="2400" dirty="0" smtClean="0"/>
                        <a:t>Very young</a:t>
                      </a:r>
                      <a:endParaRPr lang="en-US" sz="2400" dirty="0"/>
                    </a:p>
                  </a:txBody>
                  <a:tcPr/>
                </a:tc>
                <a:extLst>
                  <a:ext uri="{0D108BD9-81ED-4DB2-BD59-A6C34878D82A}">
                    <a16:rowId xmlns:a16="http://schemas.microsoft.com/office/drawing/2014/main" val="3117678082"/>
                  </a:ext>
                </a:extLst>
              </a:tr>
            </a:tbl>
          </a:graphicData>
        </a:graphic>
      </p:graphicFrame>
    </p:spTree>
    <p:extLst>
      <p:ext uri="{BB962C8B-B14F-4D97-AF65-F5344CB8AC3E}">
        <p14:creationId xmlns:p14="http://schemas.microsoft.com/office/powerpoint/2010/main" val="71686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density</a:t>
            </a:r>
            <a:endParaRPr lang="en-US" dirty="0"/>
          </a:p>
        </p:txBody>
      </p:sp>
      <p:sp>
        <p:nvSpPr>
          <p:cNvPr id="3" name="Content Placeholder 2"/>
          <p:cNvSpPr>
            <a:spLocks noGrp="1"/>
          </p:cNvSpPr>
          <p:nvPr>
            <p:ph idx="1"/>
          </p:nvPr>
        </p:nvSpPr>
        <p:spPr/>
        <p:txBody>
          <a:bodyPr/>
          <a:lstStyle/>
          <a:p>
            <a:pPr marL="45720" indent="0">
              <a:buNone/>
            </a:pPr>
            <a:r>
              <a:rPr lang="en-US" b="1" u="sng" dirty="0" smtClean="0"/>
              <a:t>Population density </a:t>
            </a:r>
            <a:r>
              <a:rPr lang="en-US" dirty="0" smtClean="0"/>
              <a:t>measures the average number of people in an area</a:t>
            </a:r>
          </a:p>
          <a:p>
            <a:pPr marL="45720" indent="0">
              <a:buNone/>
            </a:pPr>
            <a:r>
              <a:rPr lang="en-US" dirty="0" smtClean="0"/>
              <a:t>It is expressed in the number of people per square mile or square kilometer</a:t>
            </a:r>
          </a:p>
          <a:p>
            <a:pPr marL="45720" indent="0">
              <a:buNone/>
            </a:pPr>
            <a:r>
              <a:rPr lang="en-US" dirty="0" smtClean="0"/>
              <a:t>Demographers study three types of population density:</a:t>
            </a:r>
          </a:p>
          <a:p>
            <a:pPr marL="502920" indent="-457200">
              <a:buAutoNum type="arabicPeriod"/>
            </a:pPr>
            <a:r>
              <a:rPr lang="en-US" dirty="0" smtClean="0"/>
              <a:t>Arithmetic density</a:t>
            </a:r>
          </a:p>
          <a:p>
            <a:pPr marL="502920" indent="-457200">
              <a:buAutoNum type="arabicPeriod"/>
            </a:pPr>
            <a:r>
              <a:rPr lang="en-US" dirty="0" smtClean="0"/>
              <a:t>Physiological density</a:t>
            </a:r>
          </a:p>
          <a:p>
            <a:pPr marL="502920" indent="-457200">
              <a:buAutoNum type="arabicPeriod"/>
            </a:pPr>
            <a:r>
              <a:rPr lang="en-US" dirty="0" smtClean="0"/>
              <a:t>Agricultural density</a:t>
            </a:r>
          </a:p>
          <a:p>
            <a:pPr marL="502920" indent="-457200">
              <a:buAutoNum type="arabicPeriod"/>
            </a:pPr>
            <a:endParaRPr lang="en-US" dirty="0" smtClean="0"/>
          </a:p>
        </p:txBody>
      </p:sp>
    </p:spTree>
    <p:extLst>
      <p:ext uri="{BB962C8B-B14F-4D97-AF65-F5344CB8AC3E}">
        <p14:creationId xmlns:p14="http://schemas.microsoft.com/office/powerpoint/2010/main" val="167533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7569617"/>
              </p:ext>
            </p:extLst>
          </p:nvPr>
        </p:nvGraphicFramePr>
        <p:xfrm>
          <a:off x="684213" y="1752599"/>
          <a:ext cx="10220302" cy="4724402"/>
        </p:xfrm>
        <a:graphic>
          <a:graphicData uri="http://schemas.openxmlformats.org/drawingml/2006/table">
            <a:tbl>
              <a:tblPr firstRow="1" bandRow="1">
                <a:tableStyleId>{073A0DAA-6AF3-43AB-8588-CEC1D06C72B9}</a:tableStyleId>
              </a:tblPr>
              <a:tblGrid>
                <a:gridCol w="4023480">
                  <a:extLst>
                    <a:ext uri="{9D8B030D-6E8A-4147-A177-3AD203B41FA5}">
                      <a16:colId xmlns:a16="http://schemas.microsoft.com/office/drawing/2014/main" val="3051138914"/>
                    </a:ext>
                  </a:extLst>
                </a:gridCol>
                <a:gridCol w="6196822">
                  <a:extLst>
                    <a:ext uri="{9D8B030D-6E8A-4147-A177-3AD203B41FA5}">
                      <a16:colId xmlns:a16="http://schemas.microsoft.com/office/drawing/2014/main" val="1179105108"/>
                    </a:ext>
                  </a:extLst>
                </a:gridCol>
              </a:tblGrid>
              <a:tr h="573677">
                <a:tc>
                  <a:txBody>
                    <a:bodyPr/>
                    <a:lstStyle/>
                    <a:p>
                      <a:endParaRPr lang="en-US" dirty="0"/>
                    </a:p>
                  </a:txBody>
                  <a:tcPr/>
                </a:tc>
                <a:tc>
                  <a:txBody>
                    <a:bodyPr/>
                    <a:lstStyle/>
                    <a:p>
                      <a:pPr algn="ctr"/>
                      <a:r>
                        <a:rPr lang="en-US" sz="2800" dirty="0" smtClean="0"/>
                        <a:t>Stage 2:</a:t>
                      </a:r>
                      <a:r>
                        <a:rPr lang="en-US" sz="2800" baseline="0" dirty="0" smtClean="0"/>
                        <a:t> Early Expanding</a:t>
                      </a:r>
                      <a:endParaRPr lang="en-US" sz="2800" dirty="0"/>
                    </a:p>
                  </a:txBody>
                  <a:tcPr/>
                </a:tc>
                <a:extLst>
                  <a:ext uri="{0D108BD9-81ED-4DB2-BD59-A6C34878D82A}">
                    <a16:rowId xmlns:a16="http://schemas.microsoft.com/office/drawing/2014/main" val="2204543908"/>
                  </a:ext>
                </a:extLst>
              </a:tr>
              <a:tr h="911135">
                <a:tc>
                  <a:txBody>
                    <a:bodyPr/>
                    <a:lstStyle/>
                    <a:p>
                      <a:r>
                        <a:rPr lang="en-US" sz="2400" dirty="0" smtClean="0"/>
                        <a:t>Birth Rate</a:t>
                      </a:r>
                    </a:p>
                  </a:txBody>
                  <a:tcPr/>
                </a:tc>
                <a:tc>
                  <a:txBody>
                    <a:bodyPr/>
                    <a:lstStyle/>
                    <a:p>
                      <a:pPr algn="l"/>
                      <a:r>
                        <a:rPr lang="en-US" sz="2400" dirty="0" smtClean="0"/>
                        <a:t>High, but fluctuating to</a:t>
                      </a:r>
                      <a:r>
                        <a:rPr lang="en-US" sz="2400" baseline="0" dirty="0" smtClean="0"/>
                        <a:t> reflect desires for big families</a:t>
                      </a:r>
                      <a:endParaRPr lang="en-US" sz="2400" dirty="0"/>
                    </a:p>
                  </a:txBody>
                  <a:tcPr/>
                </a:tc>
                <a:extLst>
                  <a:ext uri="{0D108BD9-81ED-4DB2-BD59-A6C34878D82A}">
                    <a16:rowId xmlns:a16="http://schemas.microsoft.com/office/drawing/2014/main" val="3801080248"/>
                  </a:ext>
                </a:extLst>
              </a:tr>
              <a:tr h="911135">
                <a:tc>
                  <a:txBody>
                    <a:bodyPr/>
                    <a:lstStyle/>
                    <a:p>
                      <a:r>
                        <a:rPr lang="en-US" sz="2400" dirty="0" smtClean="0"/>
                        <a:t>Death Rate</a:t>
                      </a:r>
                      <a:endParaRPr lang="en-US" sz="2400" dirty="0"/>
                    </a:p>
                  </a:txBody>
                  <a:tcPr/>
                </a:tc>
                <a:tc>
                  <a:txBody>
                    <a:bodyPr/>
                    <a:lstStyle/>
                    <a:p>
                      <a:r>
                        <a:rPr lang="en-US" sz="2400" dirty="0" smtClean="0"/>
                        <a:t>Rapidly declining as nutrition, sanitation, and medicine improve</a:t>
                      </a:r>
                      <a:endParaRPr lang="en-US" sz="2400" dirty="0"/>
                    </a:p>
                  </a:txBody>
                  <a:tcPr/>
                </a:tc>
                <a:extLst>
                  <a:ext uri="{0D108BD9-81ED-4DB2-BD59-A6C34878D82A}">
                    <a16:rowId xmlns:a16="http://schemas.microsoft.com/office/drawing/2014/main" val="728762708"/>
                  </a:ext>
                </a:extLst>
              </a:tr>
              <a:tr h="911135">
                <a:tc>
                  <a:txBody>
                    <a:bodyPr/>
                    <a:lstStyle/>
                    <a:p>
                      <a:r>
                        <a:rPr lang="en-US" sz="2400" dirty="0" smtClean="0"/>
                        <a:t>Population Change</a:t>
                      </a:r>
                      <a:endParaRPr lang="en-US" sz="2400" dirty="0"/>
                    </a:p>
                  </a:txBody>
                  <a:tcPr/>
                </a:tc>
                <a:tc>
                  <a:txBody>
                    <a:bodyPr/>
                    <a:lstStyle/>
                    <a:p>
                      <a:r>
                        <a:rPr lang="en-US" sz="2400" dirty="0" smtClean="0"/>
                        <a:t>Rapid growth as death rates</a:t>
                      </a:r>
                      <a:r>
                        <a:rPr lang="en-US" sz="2400" baseline="0" dirty="0" smtClean="0"/>
                        <a:t> fall faster than birth rates</a:t>
                      </a:r>
                      <a:endParaRPr lang="en-US" sz="2400" dirty="0"/>
                    </a:p>
                  </a:txBody>
                  <a:tcPr/>
                </a:tc>
                <a:extLst>
                  <a:ext uri="{0D108BD9-81ED-4DB2-BD59-A6C34878D82A}">
                    <a16:rowId xmlns:a16="http://schemas.microsoft.com/office/drawing/2014/main" val="3677639762"/>
                  </a:ext>
                </a:extLst>
              </a:tr>
              <a:tr h="911135">
                <a:tc>
                  <a:txBody>
                    <a:bodyPr/>
                    <a:lstStyle/>
                    <a:p>
                      <a:r>
                        <a:rPr lang="en-US" sz="2400" dirty="0" smtClean="0"/>
                        <a:t>Examples Today</a:t>
                      </a:r>
                      <a:endParaRPr lang="en-US" sz="2400" dirty="0"/>
                    </a:p>
                  </a:txBody>
                  <a:tcPr/>
                </a:tc>
                <a:tc>
                  <a:txBody>
                    <a:bodyPr/>
                    <a:lstStyle/>
                    <a:p>
                      <a:pPr marL="342900" indent="-342900">
                        <a:buFont typeface="Arial" panose="020B0604020202020204" pitchFamily="34" charset="0"/>
                        <a:buChar char="•"/>
                      </a:pPr>
                      <a:r>
                        <a:rPr lang="en-US" sz="2400" dirty="0" smtClean="0"/>
                        <a:t>Mali</a:t>
                      </a:r>
                    </a:p>
                    <a:p>
                      <a:pPr marL="342900" indent="-342900">
                        <a:buFont typeface="Arial" panose="020B0604020202020204" pitchFamily="34" charset="0"/>
                        <a:buChar char="•"/>
                      </a:pPr>
                      <a:r>
                        <a:rPr lang="en-US" sz="2400" dirty="0" smtClean="0"/>
                        <a:t>South Sudan</a:t>
                      </a:r>
                      <a:endParaRPr lang="en-US" sz="2400" dirty="0"/>
                    </a:p>
                  </a:txBody>
                  <a:tcPr/>
                </a:tc>
                <a:extLst>
                  <a:ext uri="{0D108BD9-81ED-4DB2-BD59-A6C34878D82A}">
                    <a16:rowId xmlns:a16="http://schemas.microsoft.com/office/drawing/2014/main" val="3632515728"/>
                  </a:ext>
                </a:extLst>
              </a:tr>
              <a:tr h="506185">
                <a:tc>
                  <a:txBody>
                    <a:bodyPr/>
                    <a:lstStyle/>
                    <a:p>
                      <a:r>
                        <a:rPr lang="en-US" sz="2400" dirty="0" smtClean="0"/>
                        <a:t>Population Composition</a:t>
                      </a:r>
                      <a:endParaRPr lang="en-US" sz="2400" dirty="0"/>
                    </a:p>
                  </a:txBody>
                  <a:tcPr/>
                </a:tc>
                <a:tc>
                  <a:txBody>
                    <a:bodyPr/>
                    <a:lstStyle/>
                    <a:p>
                      <a:r>
                        <a:rPr lang="en-US" sz="2400" smtClean="0"/>
                        <a:t>Very</a:t>
                      </a:r>
                      <a:r>
                        <a:rPr lang="en-US" sz="2400" baseline="0" smtClean="0"/>
                        <a:t> young</a:t>
                      </a:r>
                      <a:endParaRPr lang="en-US" sz="2400" dirty="0"/>
                    </a:p>
                  </a:txBody>
                  <a:tcPr/>
                </a:tc>
                <a:extLst>
                  <a:ext uri="{0D108BD9-81ED-4DB2-BD59-A6C34878D82A}">
                    <a16:rowId xmlns:a16="http://schemas.microsoft.com/office/drawing/2014/main" val="3117678082"/>
                  </a:ext>
                </a:extLst>
              </a:tr>
            </a:tbl>
          </a:graphicData>
        </a:graphic>
      </p:graphicFrame>
    </p:spTree>
    <p:extLst>
      <p:ext uri="{BB962C8B-B14F-4D97-AF65-F5344CB8AC3E}">
        <p14:creationId xmlns:p14="http://schemas.microsoft.com/office/powerpoint/2010/main" val="346217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population pyramid</a:t>
            </a:r>
            <a:endParaRPr lang="en-US" dirty="0"/>
          </a:p>
        </p:txBody>
      </p:sp>
      <p:sp>
        <p:nvSpPr>
          <p:cNvPr id="4" name="Content Placeholder 3"/>
          <p:cNvSpPr>
            <a:spLocks noGrp="1"/>
          </p:cNvSpPr>
          <p:nvPr>
            <p:ph sz="half" idx="1"/>
          </p:nvPr>
        </p:nvSpPr>
        <p:spPr>
          <a:xfrm>
            <a:off x="531812" y="1828800"/>
            <a:ext cx="4708734" cy="4343400"/>
          </a:xfrm>
        </p:spPr>
        <p:txBody>
          <a:bodyPr/>
          <a:lstStyle/>
          <a:p>
            <a:r>
              <a:rPr lang="en-US" dirty="0" smtClean="0"/>
              <a:t>Niger </a:t>
            </a:r>
            <a:r>
              <a:rPr lang="en-US" dirty="0" smtClean="0"/>
              <a:t>(pronounced Nee-ZHER)represents </a:t>
            </a:r>
            <a:r>
              <a:rPr lang="en-US" dirty="0" smtClean="0"/>
              <a:t>a country with an expansive population pyramid</a:t>
            </a:r>
          </a:p>
          <a:p>
            <a:r>
              <a:rPr lang="en-US" dirty="0" smtClean="0"/>
              <a:t>High birth rate produces a wide base</a:t>
            </a:r>
          </a:p>
          <a:p>
            <a:r>
              <a:rPr lang="en-US" dirty="0" smtClean="0"/>
              <a:t>Low life expectancy leads to narrowing in the upper years</a:t>
            </a:r>
          </a:p>
          <a:p>
            <a:r>
              <a:rPr lang="en-US" dirty="0" smtClean="0"/>
              <a:t>Typical of less developed regions</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55117" y="1828800"/>
            <a:ext cx="6244427" cy="4343400"/>
          </a:xfrm>
        </p:spPr>
      </p:pic>
    </p:spTree>
    <p:extLst>
      <p:ext uri="{BB962C8B-B14F-4D97-AF65-F5344CB8AC3E}">
        <p14:creationId xmlns:p14="http://schemas.microsoft.com/office/powerpoint/2010/main" val="91685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4555435"/>
              </p:ext>
            </p:extLst>
          </p:nvPr>
        </p:nvGraphicFramePr>
        <p:xfrm>
          <a:off x="684213" y="1752599"/>
          <a:ext cx="10220302" cy="4724402"/>
        </p:xfrm>
        <a:graphic>
          <a:graphicData uri="http://schemas.openxmlformats.org/drawingml/2006/table">
            <a:tbl>
              <a:tblPr firstRow="1" bandRow="1">
                <a:tableStyleId>{073A0DAA-6AF3-43AB-8588-CEC1D06C72B9}</a:tableStyleId>
              </a:tblPr>
              <a:tblGrid>
                <a:gridCol w="4023480">
                  <a:extLst>
                    <a:ext uri="{9D8B030D-6E8A-4147-A177-3AD203B41FA5}">
                      <a16:colId xmlns:a16="http://schemas.microsoft.com/office/drawing/2014/main" val="3051138914"/>
                    </a:ext>
                  </a:extLst>
                </a:gridCol>
                <a:gridCol w="6196822">
                  <a:extLst>
                    <a:ext uri="{9D8B030D-6E8A-4147-A177-3AD203B41FA5}">
                      <a16:colId xmlns:a16="http://schemas.microsoft.com/office/drawing/2014/main" val="1179105108"/>
                    </a:ext>
                  </a:extLst>
                </a:gridCol>
              </a:tblGrid>
              <a:tr h="573677">
                <a:tc>
                  <a:txBody>
                    <a:bodyPr/>
                    <a:lstStyle/>
                    <a:p>
                      <a:endParaRPr lang="en-US" dirty="0"/>
                    </a:p>
                  </a:txBody>
                  <a:tcPr/>
                </a:tc>
                <a:tc>
                  <a:txBody>
                    <a:bodyPr/>
                    <a:lstStyle/>
                    <a:p>
                      <a:pPr algn="ctr"/>
                      <a:r>
                        <a:rPr lang="en-US" sz="2800" dirty="0" smtClean="0"/>
                        <a:t>Stage 3:</a:t>
                      </a:r>
                      <a:r>
                        <a:rPr lang="en-US" sz="2800" baseline="0" dirty="0" smtClean="0"/>
                        <a:t> Late Expanding</a:t>
                      </a:r>
                      <a:endParaRPr lang="en-US" sz="2800" dirty="0"/>
                    </a:p>
                  </a:txBody>
                  <a:tcPr/>
                </a:tc>
                <a:extLst>
                  <a:ext uri="{0D108BD9-81ED-4DB2-BD59-A6C34878D82A}">
                    <a16:rowId xmlns:a16="http://schemas.microsoft.com/office/drawing/2014/main" val="2204543908"/>
                  </a:ext>
                </a:extLst>
              </a:tr>
              <a:tr h="911135">
                <a:tc>
                  <a:txBody>
                    <a:bodyPr/>
                    <a:lstStyle/>
                    <a:p>
                      <a:r>
                        <a:rPr lang="en-US" sz="2400" dirty="0" smtClean="0"/>
                        <a:t>Birth Rate</a:t>
                      </a:r>
                    </a:p>
                  </a:txBody>
                  <a:tcPr/>
                </a:tc>
                <a:tc>
                  <a:txBody>
                    <a:bodyPr/>
                    <a:lstStyle/>
                    <a:p>
                      <a:pPr algn="l"/>
                      <a:r>
                        <a:rPr lang="en-US" sz="2400" dirty="0" smtClean="0"/>
                        <a:t>Declining as urbanization</a:t>
                      </a:r>
                      <a:r>
                        <a:rPr lang="en-US" sz="2400" baseline="0" dirty="0" smtClean="0"/>
                        <a:t> decreases the need for child labor</a:t>
                      </a:r>
                      <a:endParaRPr lang="en-US" sz="2400" dirty="0"/>
                    </a:p>
                  </a:txBody>
                  <a:tcPr/>
                </a:tc>
                <a:extLst>
                  <a:ext uri="{0D108BD9-81ED-4DB2-BD59-A6C34878D82A}">
                    <a16:rowId xmlns:a16="http://schemas.microsoft.com/office/drawing/2014/main" val="3801080248"/>
                  </a:ext>
                </a:extLst>
              </a:tr>
              <a:tr h="911135">
                <a:tc>
                  <a:txBody>
                    <a:bodyPr/>
                    <a:lstStyle/>
                    <a:p>
                      <a:r>
                        <a:rPr lang="en-US" sz="2400" dirty="0" smtClean="0"/>
                        <a:t>Death Rate</a:t>
                      </a:r>
                      <a:endParaRPr lang="en-US" sz="2400" dirty="0"/>
                    </a:p>
                  </a:txBody>
                  <a:tcPr/>
                </a:tc>
                <a:tc>
                  <a:txBody>
                    <a:bodyPr/>
                    <a:lstStyle/>
                    <a:p>
                      <a:r>
                        <a:rPr lang="en-US" sz="2400" dirty="0" smtClean="0"/>
                        <a:t>Declining, but not as fast as in previous stage</a:t>
                      </a:r>
                      <a:endParaRPr lang="en-US" sz="2400" dirty="0"/>
                    </a:p>
                  </a:txBody>
                  <a:tcPr/>
                </a:tc>
                <a:extLst>
                  <a:ext uri="{0D108BD9-81ED-4DB2-BD59-A6C34878D82A}">
                    <a16:rowId xmlns:a16="http://schemas.microsoft.com/office/drawing/2014/main" val="728762708"/>
                  </a:ext>
                </a:extLst>
              </a:tr>
              <a:tr h="911135">
                <a:tc>
                  <a:txBody>
                    <a:bodyPr/>
                    <a:lstStyle/>
                    <a:p>
                      <a:r>
                        <a:rPr lang="en-US" sz="2400" dirty="0" smtClean="0"/>
                        <a:t>Population Change</a:t>
                      </a:r>
                      <a:endParaRPr lang="en-US" sz="2400" dirty="0"/>
                    </a:p>
                  </a:txBody>
                  <a:tcPr/>
                </a:tc>
                <a:tc>
                  <a:txBody>
                    <a:bodyPr/>
                    <a:lstStyle/>
                    <a:p>
                      <a:r>
                        <a:rPr lang="en-US" sz="2400" dirty="0" smtClean="0"/>
                        <a:t>Rapid but slowing growth as birth rates decline</a:t>
                      </a:r>
                      <a:endParaRPr lang="en-US" sz="2400" dirty="0"/>
                    </a:p>
                  </a:txBody>
                  <a:tcPr/>
                </a:tc>
                <a:extLst>
                  <a:ext uri="{0D108BD9-81ED-4DB2-BD59-A6C34878D82A}">
                    <a16:rowId xmlns:a16="http://schemas.microsoft.com/office/drawing/2014/main" val="3677639762"/>
                  </a:ext>
                </a:extLst>
              </a:tr>
              <a:tr h="911135">
                <a:tc>
                  <a:txBody>
                    <a:bodyPr/>
                    <a:lstStyle/>
                    <a:p>
                      <a:r>
                        <a:rPr lang="en-US" sz="2400" dirty="0" smtClean="0"/>
                        <a:t>Examples Today</a:t>
                      </a:r>
                      <a:endParaRPr lang="en-US" sz="2400" dirty="0"/>
                    </a:p>
                  </a:txBody>
                  <a:tcPr/>
                </a:tc>
                <a:tc>
                  <a:txBody>
                    <a:bodyPr/>
                    <a:lstStyle/>
                    <a:p>
                      <a:pPr marL="342900" indent="-342900">
                        <a:buFont typeface="Arial" panose="020B0604020202020204" pitchFamily="34" charset="0"/>
                        <a:buChar char="•"/>
                      </a:pPr>
                      <a:r>
                        <a:rPr lang="en-US" sz="2400" dirty="0" smtClean="0"/>
                        <a:t>Mexico            </a:t>
                      </a:r>
                    </a:p>
                    <a:p>
                      <a:pPr marL="342900" indent="-342900">
                        <a:buFont typeface="Arial" panose="020B0604020202020204" pitchFamily="34" charset="0"/>
                        <a:buChar char="•"/>
                      </a:pPr>
                      <a:r>
                        <a:rPr lang="en-US" sz="2400" dirty="0" smtClean="0"/>
                        <a:t>Turkey</a:t>
                      </a:r>
                      <a:endParaRPr lang="en-US" sz="2400" dirty="0"/>
                    </a:p>
                  </a:txBody>
                  <a:tcPr/>
                </a:tc>
                <a:extLst>
                  <a:ext uri="{0D108BD9-81ED-4DB2-BD59-A6C34878D82A}">
                    <a16:rowId xmlns:a16="http://schemas.microsoft.com/office/drawing/2014/main" val="3632515728"/>
                  </a:ext>
                </a:extLst>
              </a:tr>
              <a:tr h="506185">
                <a:tc>
                  <a:txBody>
                    <a:bodyPr/>
                    <a:lstStyle/>
                    <a:p>
                      <a:r>
                        <a:rPr lang="en-US" sz="2400" dirty="0" smtClean="0"/>
                        <a:t>Population Composition</a:t>
                      </a:r>
                      <a:endParaRPr lang="en-US" sz="2400" dirty="0"/>
                    </a:p>
                  </a:txBody>
                  <a:tcPr/>
                </a:tc>
                <a:tc>
                  <a:txBody>
                    <a:bodyPr/>
                    <a:lstStyle/>
                    <a:p>
                      <a:r>
                        <a:rPr lang="en-US" sz="2400" dirty="0" smtClean="0"/>
                        <a:t>Young, with rising life expectancy</a:t>
                      </a:r>
                      <a:endParaRPr lang="en-US" sz="2400" dirty="0"/>
                    </a:p>
                  </a:txBody>
                  <a:tcPr/>
                </a:tc>
                <a:extLst>
                  <a:ext uri="{0D108BD9-81ED-4DB2-BD59-A6C34878D82A}">
                    <a16:rowId xmlns:a16="http://schemas.microsoft.com/office/drawing/2014/main" val="3117678082"/>
                  </a:ext>
                </a:extLst>
              </a:tr>
            </a:tbl>
          </a:graphicData>
        </a:graphic>
      </p:graphicFrame>
    </p:spTree>
    <p:extLst>
      <p:ext uri="{BB962C8B-B14F-4D97-AF65-F5344CB8AC3E}">
        <p14:creationId xmlns:p14="http://schemas.microsoft.com/office/powerpoint/2010/main" val="280267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population pyramid</a:t>
            </a:r>
            <a:endParaRPr lang="en-US" dirty="0"/>
          </a:p>
        </p:txBody>
      </p:sp>
      <p:sp>
        <p:nvSpPr>
          <p:cNvPr id="4" name="Content Placeholder 3"/>
          <p:cNvSpPr>
            <a:spLocks noGrp="1"/>
          </p:cNvSpPr>
          <p:nvPr>
            <p:ph sz="half" idx="1"/>
          </p:nvPr>
        </p:nvSpPr>
        <p:spPr>
          <a:xfrm>
            <a:off x="531812" y="1828800"/>
            <a:ext cx="4708734" cy="4343400"/>
          </a:xfrm>
        </p:spPr>
        <p:txBody>
          <a:bodyPr/>
          <a:lstStyle/>
          <a:p>
            <a:r>
              <a:rPr lang="en-US" dirty="0" smtClean="0"/>
              <a:t>Turkey represents an urbanizing Stage 3 country </a:t>
            </a:r>
          </a:p>
          <a:p>
            <a:r>
              <a:rPr lang="en-US" dirty="0" smtClean="0"/>
              <a:t>Declining birth rate</a:t>
            </a:r>
          </a:p>
          <a:p>
            <a:r>
              <a:rPr lang="en-US" dirty="0" smtClean="0"/>
              <a:t>More slowly declining death rate</a:t>
            </a:r>
          </a:p>
          <a:p>
            <a:r>
              <a:rPr lang="en-US" dirty="0" smtClean="0"/>
              <a:t>Society is still young, but the percentage of elderly is increasing as life expectancy goes up</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2412" y="1619794"/>
            <a:ext cx="6237288" cy="4399063"/>
          </a:xfrm>
        </p:spPr>
      </p:pic>
    </p:spTree>
    <p:extLst>
      <p:ext uri="{BB962C8B-B14F-4D97-AF65-F5344CB8AC3E}">
        <p14:creationId xmlns:p14="http://schemas.microsoft.com/office/powerpoint/2010/main" val="420659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9540564"/>
              </p:ext>
            </p:extLst>
          </p:nvPr>
        </p:nvGraphicFramePr>
        <p:xfrm>
          <a:off x="684213" y="1752599"/>
          <a:ext cx="10220302" cy="4724402"/>
        </p:xfrm>
        <a:graphic>
          <a:graphicData uri="http://schemas.openxmlformats.org/drawingml/2006/table">
            <a:tbl>
              <a:tblPr firstRow="1" bandRow="1">
                <a:tableStyleId>{073A0DAA-6AF3-43AB-8588-CEC1D06C72B9}</a:tableStyleId>
              </a:tblPr>
              <a:tblGrid>
                <a:gridCol w="4023480">
                  <a:extLst>
                    <a:ext uri="{9D8B030D-6E8A-4147-A177-3AD203B41FA5}">
                      <a16:colId xmlns:a16="http://schemas.microsoft.com/office/drawing/2014/main" val="3051138914"/>
                    </a:ext>
                  </a:extLst>
                </a:gridCol>
                <a:gridCol w="6196822">
                  <a:extLst>
                    <a:ext uri="{9D8B030D-6E8A-4147-A177-3AD203B41FA5}">
                      <a16:colId xmlns:a16="http://schemas.microsoft.com/office/drawing/2014/main" val="1179105108"/>
                    </a:ext>
                  </a:extLst>
                </a:gridCol>
              </a:tblGrid>
              <a:tr h="573677">
                <a:tc>
                  <a:txBody>
                    <a:bodyPr/>
                    <a:lstStyle/>
                    <a:p>
                      <a:endParaRPr lang="en-US" dirty="0"/>
                    </a:p>
                  </a:txBody>
                  <a:tcPr/>
                </a:tc>
                <a:tc>
                  <a:txBody>
                    <a:bodyPr/>
                    <a:lstStyle/>
                    <a:p>
                      <a:pPr algn="ctr"/>
                      <a:r>
                        <a:rPr lang="en-US" sz="2800" dirty="0" smtClean="0"/>
                        <a:t>Stage 4:</a:t>
                      </a:r>
                      <a:r>
                        <a:rPr lang="en-US" sz="2800" baseline="0" dirty="0" smtClean="0"/>
                        <a:t> Low Stationary</a:t>
                      </a:r>
                      <a:endParaRPr lang="en-US" sz="2800" dirty="0"/>
                    </a:p>
                  </a:txBody>
                  <a:tcPr/>
                </a:tc>
                <a:extLst>
                  <a:ext uri="{0D108BD9-81ED-4DB2-BD59-A6C34878D82A}">
                    <a16:rowId xmlns:a16="http://schemas.microsoft.com/office/drawing/2014/main" val="2204543908"/>
                  </a:ext>
                </a:extLst>
              </a:tr>
              <a:tr h="911135">
                <a:tc>
                  <a:txBody>
                    <a:bodyPr/>
                    <a:lstStyle/>
                    <a:p>
                      <a:r>
                        <a:rPr lang="en-US" sz="2400" dirty="0" smtClean="0"/>
                        <a:t>Birth Rate</a:t>
                      </a:r>
                    </a:p>
                  </a:txBody>
                  <a:tcPr/>
                </a:tc>
                <a:tc>
                  <a:txBody>
                    <a:bodyPr/>
                    <a:lstStyle/>
                    <a:p>
                      <a:pPr algn="l"/>
                      <a:r>
                        <a:rPr lang="en-US" sz="2400" dirty="0" smtClean="0"/>
                        <a:t>Low, but not enough to keep the population stable</a:t>
                      </a:r>
                      <a:endParaRPr lang="en-US" sz="2400" dirty="0"/>
                    </a:p>
                  </a:txBody>
                  <a:tcPr/>
                </a:tc>
                <a:extLst>
                  <a:ext uri="{0D108BD9-81ED-4DB2-BD59-A6C34878D82A}">
                    <a16:rowId xmlns:a16="http://schemas.microsoft.com/office/drawing/2014/main" val="3801080248"/>
                  </a:ext>
                </a:extLst>
              </a:tr>
              <a:tr h="911135">
                <a:tc>
                  <a:txBody>
                    <a:bodyPr/>
                    <a:lstStyle/>
                    <a:p>
                      <a:r>
                        <a:rPr lang="en-US" sz="2400" dirty="0" smtClean="0"/>
                        <a:t>Death Rate</a:t>
                      </a:r>
                      <a:endParaRPr lang="en-US" sz="2400" dirty="0"/>
                    </a:p>
                  </a:txBody>
                  <a:tcPr/>
                </a:tc>
                <a:tc>
                  <a:txBody>
                    <a:bodyPr/>
                    <a:lstStyle/>
                    <a:p>
                      <a:r>
                        <a:rPr lang="en-US" sz="2400" dirty="0" smtClean="0"/>
                        <a:t>Low and stable</a:t>
                      </a:r>
                      <a:endParaRPr lang="en-US" sz="2400" dirty="0"/>
                    </a:p>
                  </a:txBody>
                  <a:tcPr/>
                </a:tc>
                <a:extLst>
                  <a:ext uri="{0D108BD9-81ED-4DB2-BD59-A6C34878D82A}">
                    <a16:rowId xmlns:a16="http://schemas.microsoft.com/office/drawing/2014/main" val="728762708"/>
                  </a:ext>
                </a:extLst>
              </a:tr>
              <a:tr h="911135">
                <a:tc>
                  <a:txBody>
                    <a:bodyPr/>
                    <a:lstStyle/>
                    <a:p>
                      <a:r>
                        <a:rPr lang="en-US" sz="2400" dirty="0" smtClean="0"/>
                        <a:t>Population Change</a:t>
                      </a:r>
                      <a:endParaRPr lang="en-US" sz="2400" dirty="0"/>
                    </a:p>
                  </a:txBody>
                  <a:tcPr/>
                </a:tc>
                <a:tc>
                  <a:txBody>
                    <a:bodyPr/>
                    <a:lstStyle/>
                    <a:p>
                      <a:r>
                        <a:rPr lang="en-US" sz="2400" dirty="0" smtClean="0"/>
                        <a:t>Very low growth because births and deaths are both low</a:t>
                      </a:r>
                      <a:endParaRPr lang="en-US" sz="2400" dirty="0"/>
                    </a:p>
                  </a:txBody>
                  <a:tcPr/>
                </a:tc>
                <a:extLst>
                  <a:ext uri="{0D108BD9-81ED-4DB2-BD59-A6C34878D82A}">
                    <a16:rowId xmlns:a16="http://schemas.microsoft.com/office/drawing/2014/main" val="3677639762"/>
                  </a:ext>
                </a:extLst>
              </a:tr>
              <a:tr h="911135">
                <a:tc>
                  <a:txBody>
                    <a:bodyPr/>
                    <a:lstStyle/>
                    <a:p>
                      <a:r>
                        <a:rPr lang="en-US" sz="2400" dirty="0" smtClean="0"/>
                        <a:t>Examples Today</a:t>
                      </a:r>
                      <a:endParaRPr lang="en-US" sz="2400" dirty="0"/>
                    </a:p>
                  </a:txBody>
                  <a:tcPr/>
                </a:tc>
                <a:tc>
                  <a:txBody>
                    <a:bodyPr/>
                    <a:lstStyle/>
                    <a:p>
                      <a:pPr marL="342900" indent="-342900">
                        <a:buFont typeface="Arial" panose="020B0604020202020204" pitchFamily="34" charset="0"/>
                        <a:buChar char="•"/>
                      </a:pPr>
                      <a:r>
                        <a:rPr lang="en-US" sz="2400" dirty="0" smtClean="0"/>
                        <a:t>United States</a:t>
                      </a:r>
                    </a:p>
                    <a:p>
                      <a:pPr marL="342900" indent="-342900">
                        <a:buFont typeface="Arial" panose="020B0604020202020204" pitchFamily="34" charset="0"/>
                        <a:buChar char="•"/>
                      </a:pPr>
                      <a:r>
                        <a:rPr lang="en-US" sz="2400" dirty="0" smtClean="0"/>
                        <a:t>China</a:t>
                      </a:r>
                      <a:endParaRPr lang="en-US" sz="2400" dirty="0"/>
                    </a:p>
                  </a:txBody>
                  <a:tcPr/>
                </a:tc>
                <a:extLst>
                  <a:ext uri="{0D108BD9-81ED-4DB2-BD59-A6C34878D82A}">
                    <a16:rowId xmlns:a16="http://schemas.microsoft.com/office/drawing/2014/main" val="3632515728"/>
                  </a:ext>
                </a:extLst>
              </a:tr>
              <a:tr h="506185">
                <a:tc>
                  <a:txBody>
                    <a:bodyPr/>
                    <a:lstStyle/>
                    <a:p>
                      <a:r>
                        <a:rPr lang="en-US" sz="2400" dirty="0" smtClean="0"/>
                        <a:t>Population Composition</a:t>
                      </a:r>
                      <a:endParaRPr lang="en-US" sz="2400" dirty="0"/>
                    </a:p>
                  </a:txBody>
                  <a:tcPr/>
                </a:tc>
                <a:tc>
                  <a:txBody>
                    <a:bodyPr/>
                    <a:lstStyle/>
                    <a:p>
                      <a:r>
                        <a:rPr lang="en-US" sz="2400" dirty="0" smtClean="0"/>
                        <a:t>Balanced,</a:t>
                      </a:r>
                      <a:r>
                        <a:rPr lang="en-US" sz="2400" baseline="0" dirty="0" smtClean="0"/>
                        <a:t> with more aging</a:t>
                      </a:r>
                      <a:endParaRPr lang="en-US" sz="2400" dirty="0"/>
                    </a:p>
                  </a:txBody>
                  <a:tcPr/>
                </a:tc>
                <a:extLst>
                  <a:ext uri="{0D108BD9-81ED-4DB2-BD59-A6C34878D82A}">
                    <a16:rowId xmlns:a16="http://schemas.microsoft.com/office/drawing/2014/main" val="3117678082"/>
                  </a:ext>
                </a:extLst>
              </a:tr>
            </a:tbl>
          </a:graphicData>
        </a:graphic>
      </p:graphicFrame>
    </p:spTree>
    <p:extLst>
      <p:ext uri="{BB962C8B-B14F-4D97-AF65-F5344CB8AC3E}">
        <p14:creationId xmlns:p14="http://schemas.microsoft.com/office/powerpoint/2010/main" val="12324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population pyramid</a:t>
            </a:r>
            <a:endParaRPr lang="en-US" dirty="0"/>
          </a:p>
        </p:txBody>
      </p:sp>
      <p:sp>
        <p:nvSpPr>
          <p:cNvPr id="4" name="Content Placeholder 3"/>
          <p:cNvSpPr>
            <a:spLocks noGrp="1"/>
          </p:cNvSpPr>
          <p:nvPr>
            <p:ph sz="half" idx="1"/>
          </p:nvPr>
        </p:nvSpPr>
        <p:spPr>
          <a:xfrm>
            <a:off x="303212" y="1828800"/>
            <a:ext cx="4937334" cy="4800600"/>
          </a:xfrm>
        </p:spPr>
        <p:txBody>
          <a:bodyPr>
            <a:normAutofit lnSpcReduction="10000"/>
          </a:bodyPr>
          <a:lstStyle/>
          <a:p>
            <a:r>
              <a:rPr lang="en-US" dirty="0" smtClean="0"/>
              <a:t>France’s pyramid represents a Stage 4 country – typical shape called stationary population pyramid</a:t>
            </a:r>
          </a:p>
          <a:p>
            <a:r>
              <a:rPr lang="en-US" dirty="0" smtClean="0"/>
              <a:t>Population is not significantly growing or declining</a:t>
            </a:r>
          </a:p>
          <a:p>
            <a:r>
              <a:rPr lang="en-US" dirty="0" smtClean="0"/>
              <a:t>Birth rate is low but steady</a:t>
            </a:r>
          </a:p>
          <a:p>
            <a:r>
              <a:rPr lang="en-US" dirty="0" smtClean="0"/>
              <a:t>Death rate is low indicating high life expectancy &amp; increased % of elderly</a:t>
            </a:r>
          </a:p>
          <a:p>
            <a:r>
              <a:rPr lang="en-US" dirty="0" smtClean="0"/>
              <a:t>Typical of more developed countries</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40546" y="1772297"/>
            <a:ext cx="6390078" cy="4456406"/>
          </a:xfrm>
        </p:spPr>
      </p:pic>
    </p:spTree>
    <p:extLst>
      <p:ext uri="{BB962C8B-B14F-4D97-AF65-F5344CB8AC3E}">
        <p14:creationId xmlns:p14="http://schemas.microsoft.com/office/powerpoint/2010/main" val="6040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t>
            </a:r>
            <a:r>
              <a:rPr lang="en-US" dirty="0"/>
              <a:t>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748321"/>
              </p:ext>
            </p:extLst>
          </p:nvPr>
        </p:nvGraphicFramePr>
        <p:xfrm>
          <a:off x="684213" y="1752599"/>
          <a:ext cx="10220302" cy="4724402"/>
        </p:xfrm>
        <a:graphic>
          <a:graphicData uri="http://schemas.openxmlformats.org/drawingml/2006/table">
            <a:tbl>
              <a:tblPr firstRow="1" bandRow="1">
                <a:tableStyleId>{073A0DAA-6AF3-43AB-8588-CEC1D06C72B9}</a:tableStyleId>
              </a:tblPr>
              <a:tblGrid>
                <a:gridCol w="4023480">
                  <a:extLst>
                    <a:ext uri="{9D8B030D-6E8A-4147-A177-3AD203B41FA5}">
                      <a16:colId xmlns:a16="http://schemas.microsoft.com/office/drawing/2014/main" val="3051138914"/>
                    </a:ext>
                  </a:extLst>
                </a:gridCol>
                <a:gridCol w="6196822">
                  <a:extLst>
                    <a:ext uri="{9D8B030D-6E8A-4147-A177-3AD203B41FA5}">
                      <a16:colId xmlns:a16="http://schemas.microsoft.com/office/drawing/2014/main" val="1179105108"/>
                    </a:ext>
                  </a:extLst>
                </a:gridCol>
              </a:tblGrid>
              <a:tr h="573677">
                <a:tc>
                  <a:txBody>
                    <a:bodyPr/>
                    <a:lstStyle/>
                    <a:p>
                      <a:endParaRPr lang="en-US" dirty="0"/>
                    </a:p>
                  </a:txBody>
                  <a:tcPr/>
                </a:tc>
                <a:tc>
                  <a:txBody>
                    <a:bodyPr/>
                    <a:lstStyle/>
                    <a:p>
                      <a:pPr algn="ctr"/>
                      <a:r>
                        <a:rPr lang="en-US" sz="2800" dirty="0" smtClean="0"/>
                        <a:t>Stage 5:</a:t>
                      </a:r>
                      <a:r>
                        <a:rPr lang="en-US" sz="2800" baseline="0" dirty="0" smtClean="0"/>
                        <a:t> Declining</a:t>
                      </a:r>
                      <a:endParaRPr lang="en-US" sz="2800" dirty="0"/>
                    </a:p>
                  </a:txBody>
                  <a:tcPr/>
                </a:tc>
                <a:extLst>
                  <a:ext uri="{0D108BD9-81ED-4DB2-BD59-A6C34878D82A}">
                    <a16:rowId xmlns:a16="http://schemas.microsoft.com/office/drawing/2014/main" val="2204543908"/>
                  </a:ext>
                </a:extLst>
              </a:tr>
              <a:tr h="911135">
                <a:tc>
                  <a:txBody>
                    <a:bodyPr/>
                    <a:lstStyle/>
                    <a:p>
                      <a:r>
                        <a:rPr lang="en-US" sz="2400" dirty="0" smtClean="0"/>
                        <a:t>Birth Rate</a:t>
                      </a:r>
                    </a:p>
                  </a:txBody>
                  <a:tcPr/>
                </a:tc>
                <a:tc>
                  <a:txBody>
                    <a:bodyPr/>
                    <a:lstStyle/>
                    <a:p>
                      <a:pPr algn="l"/>
                      <a:r>
                        <a:rPr lang="en-US" sz="2400" dirty="0" smtClean="0"/>
                        <a:t>So low it falls below the death rate</a:t>
                      </a:r>
                      <a:endParaRPr lang="en-US" sz="2400" dirty="0"/>
                    </a:p>
                  </a:txBody>
                  <a:tcPr/>
                </a:tc>
                <a:extLst>
                  <a:ext uri="{0D108BD9-81ED-4DB2-BD59-A6C34878D82A}">
                    <a16:rowId xmlns:a16="http://schemas.microsoft.com/office/drawing/2014/main" val="3801080248"/>
                  </a:ext>
                </a:extLst>
              </a:tr>
              <a:tr h="911135">
                <a:tc>
                  <a:txBody>
                    <a:bodyPr/>
                    <a:lstStyle/>
                    <a:p>
                      <a:r>
                        <a:rPr lang="en-US" sz="2400" dirty="0" smtClean="0"/>
                        <a:t>Death Rate</a:t>
                      </a:r>
                      <a:endParaRPr lang="en-US" sz="2400" dirty="0"/>
                    </a:p>
                  </a:txBody>
                  <a:tcPr/>
                </a:tc>
                <a:tc>
                  <a:txBody>
                    <a:bodyPr/>
                    <a:lstStyle/>
                    <a:p>
                      <a:r>
                        <a:rPr lang="en-US" sz="2400" dirty="0" smtClean="0"/>
                        <a:t>Low, sometimes increasing as the population ages</a:t>
                      </a:r>
                      <a:endParaRPr lang="en-US" sz="2400" dirty="0"/>
                    </a:p>
                  </a:txBody>
                  <a:tcPr/>
                </a:tc>
                <a:extLst>
                  <a:ext uri="{0D108BD9-81ED-4DB2-BD59-A6C34878D82A}">
                    <a16:rowId xmlns:a16="http://schemas.microsoft.com/office/drawing/2014/main" val="728762708"/>
                  </a:ext>
                </a:extLst>
              </a:tr>
              <a:tr h="911135">
                <a:tc>
                  <a:txBody>
                    <a:bodyPr/>
                    <a:lstStyle/>
                    <a:p>
                      <a:r>
                        <a:rPr lang="en-US" sz="2400" dirty="0" smtClean="0"/>
                        <a:t>Population Change</a:t>
                      </a:r>
                      <a:endParaRPr lang="en-US" sz="2400" dirty="0"/>
                    </a:p>
                  </a:txBody>
                  <a:tcPr/>
                </a:tc>
                <a:tc>
                  <a:txBody>
                    <a:bodyPr/>
                    <a:lstStyle/>
                    <a:p>
                      <a:r>
                        <a:rPr lang="en-US" sz="2400" dirty="0" smtClean="0"/>
                        <a:t>Very low decline</a:t>
                      </a:r>
                      <a:r>
                        <a:rPr lang="en-US" sz="2400" baseline="0" dirty="0" smtClean="0"/>
                        <a:t> as births fall below deaths</a:t>
                      </a:r>
                      <a:endParaRPr lang="en-US" sz="2400" dirty="0"/>
                    </a:p>
                  </a:txBody>
                  <a:tcPr/>
                </a:tc>
                <a:extLst>
                  <a:ext uri="{0D108BD9-81ED-4DB2-BD59-A6C34878D82A}">
                    <a16:rowId xmlns:a16="http://schemas.microsoft.com/office/drawing/2014/main" val="3677639762"/>
                  </a:ext>
                </a:extLst>
              </a:tr>
              <a:tr h="911135">
                <a:tc>
                  <a:txBody>
                    <a:bodyPr/>
                    <a:lstStyle/>
                    <a:p>
                      <a:r>
                        <a:rPr lang="en-US" sz="2400" dirty="0" smtClean="0"/>
                        <a:t>Examples Today</a:t>
                      </a:r>
                      <a:endParaRPr lang="en-US" sz="2400" dirty="0"/>
                    </a:p>
                  </a:txBody>
                  <a:tcPr/>
                </a:tc>
                <a:tc>
                  <a:txBody>
                    <a:bodyPr/>
                    <a:lstStyle/>
                    <a:p>
                      <a:pPr marL="342900" indent="-342900">
                        <a:buFont typeface="Arial" panose="020B0604020202020204" pitchFamily="34" charset="0"/>
                        <a:buChar char="•"/>
                      </a:pPr>
                      <a:r>
                        <a:rPr lang="en-US" sz="2400" dirty="0" smtClean="0"/>
                        <a:t>Japan</a:t>
                      </a:r>
                    </a:p>
                    <a:p>
                      <a:pPr marL="342900" indent="-342900">
                        <a:buFont typeface="Arial" panose="020B0604020202020204" pitchFamily="34" charset="0"/>
                        <a:buChar char="•"/>
                      </a:pPr>
                      <a:r>
                        <a:rPr lang="en-US" sz="2400" dirty="0" smtClean="0"/>
                        <a:t>Germany</a:t>
                      </a:r>
                      <a:endParaRPr lang="en-US" sz="2400" dirty="0"/>
                    </a:p>
                  </a:txBody>
                  <a:tcPr/>
                </a:tc>
                <a:extLst>
                  <a:ext uri="{0D108BD9-81ED-4DB2-BD59-A6C34878D82A}">
                    <a16:rowId xmlns:a16="http://schemas.microsoft.com/office/drawing/2014/main" val="3632515728"/>
                  </a:ext>
                </a:extLst>
              </a:tr>
              <a:tr h="506185">
                <a:tc>
                  <a:txBody>
                    <a:bodyPr/>
                    <a:lstStyle/>
                    <a:p>
                      <a:r>
                        <a:rPr lang="en-US" sz="2400" dirty="0" smtClean="0"/>
                        <a:t>Population Composition</a:t>
                      </a:r>
                      <a:endParaRPr lang="en-US" sz="2400" dirty="0"/>
                    </a:p>
                  </a:txBody>
                  <a:tcPr/>
                </a:tc>
                <a:tc>
                  <a:txBody>
                    <a:bodyPr/>
                    <a:lstStyle/>
                    <a:p>
                      <a:r>
                        <a:rPr lang="en-US" sz="2400" dirty="0" smtClean="0"/>
                        <a:t>Very old</a:t>
                      </a:r>
                      <a:endParaRPr lang="en-US" sz="2400" dirty="0"/>
                    </a:p>
                  </a:txBody>
                  <a:tcPr/>
                </a:tc>
                <a:extLst>
                  <a:ext uri="{0D108BD9-81ED-4DB2-BD59-A6C34878D82A}">
                    <a16:rowId xmlns:a16="http://schemas.microsoft.com/office/drawing/2014/main" val="3117678082"/>
                  </a:ext>
                </a:extLst>
              </a:tr>
            </a:tbl>
          </a:graphicData>
        </a:graphic>
      </p:graphicFrame>
    </p:spTree>
    <p:extLst>
      <p:ext uri="{BB962C8B-B14F-4D97-AF65-F5344CB8AC3E}">
        <p14:creationId xmlns:p14="http://schemas.microsoft.com/office/powerpoint/2010/main" val="251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a:t>
            </a:r>
            <a:r>
              <a:rPr lang="en-US" dirty="0"/>
              <a:t>5</a:t>
            </a:r>
            <a:r>
              <a:rPr lang="en-US" dirty="0" smtClean="0"/>
              <a:t> population pyramid</a:t>
            </a:r>
            <a:endParaRPr lang="en-US" dirty="0"/>
          </a:p>
        </p:txBody>
      </p:sp>
      <p:sp>
        <p:nvSpPr>
          <p:cNvPr id="4" name="Content Placeholder 3"/>
          <p:cNvSpPr>
            <a:spLocks noGrp="1"/>
          </p:cNvSpPr>
          <p:nvPr>
            <p:ph sz="half" idx="1"/>
          </p:nvPr>
        </p:nvSpPr>
        <p:spPr>
          <a:xfrm>
            <a:off x="303212" y="1828800"/>
            <a:ext cx="4937334" cy="4800600"/>
          </a:xfrm>
        </p:spPr>
        <p:txBody>
          <a:bodyPr>
            <a:normAutofit/>
          </a:bodyPr>
          <a:lstStyle/>
          <a:p>
            <a:r>
              <a:rPr lang="en-US" dirty="0" smtClean="0"/>
              <a:t>Japan’s pyramid represents a Stage 5 country</a:t>
            </a:r>
          </a:p>
          <a:p>
            <a:r>
              <a:rPr lang="en-US" dirty="0" smtClean="0"/>
              <a:t>Narrow base reflects a decreasing birth rate</a:t>
            </a:r>
          </a:p>
          <a:p>
            <a:r>
              <a:rPr lang="en-US" dirty="0" smtClean="0"/>
              <a:t>Population is aging</a:t>
            </a:r>
          </a:p>
          <a:p>
            <a:r>
              <a:rPr lang="en-US" dirty="0" smtClean="0"/>
              <a:t>Population declining overall</a:t>
            </a:r>
          </a:p>
          <a:p>
            <a:r>
              <a:rPr lang="en-US" dirty="0" smtClean="0"/>
              <a:t>Largest </a:t>
            </a:r>
            <a:r>
              <a:rPr lang="en-US" smtClean="0"/>
              <a:t>age group is 65-69</a:t>
            </a:r>
            <a:endParaRPr lang="en-US" dirty="0" smtClean="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08612" y="1828800"/>
            <a:ext cx="6475413" cy="4482978"/>
          </a:xfrm>
        </p:spPr>
      </p:pic>
    </p:spTree>
    <p:extLst>
      <p:ext uri="{BB962C8B-B14F-4D97-AF65-F5344CB8AC3E}">
        <p14:creationId xmlns:p14="http://schemas.microsoft.com/office/powerpoint/2010/main" val="302581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groups</a:t>
            </a:r>
            <a:endParaRPr lang="en-US" dirty="0"/>
          </a:p>
        </p:txBody>
      </p:sp>
      <p:sp>
        <p:nvSpPr>
          <p:cNvPr id="3" name="Content Placeholder 2"/>
          <p:cNvSpPr>
            <a:spLocks noGrp="1"/>
          </p:cNvSpPr>
          <p:nvPr>
            <p:ph idx="1"/>
          </p:nvPr>
        </p:nvSpPr>
        <p:spPr/>
        <p:txBody>
          <a:bodyPr>
            <a:normAutofit/>
          </a:bodyPr>
          <a:lstStyle/>
          <a:p>
            <a:pPr marL="45720" indent="0">
              <a:buNone/>
            </a:pPr>
            <a:r>
              <a:rPr lang="en-US" dirty="0" smtClean="0"/>
              <a:t>Get in your discussion groups and take your role names out of your binder (questioner, facilitator, summarizer, time manager). Answer these questions on 1 sheet of paper.</a:t>
            </a:r>
          </a:p>
          <a:p>
            <a:pPr marL="45720" indent="0">
              <a:buNone/>
            </a:pPr>
            <a:r>
              <a:rPr lang="en-US" sz="3200" b="1" dirty="0" smtClean="0"/>
              <a:t>1. What are the implications of countries in Stages 2 and 3 of the DTM? (think </a:t>
            </a:r>
            <a:r>
              <a:rPr lang="en-US" sz="3200" b="1" dirty="0" err="1" smtClean="0"/>
              <a:t>ESPen</a:t>
            </a:r>
            <a:r>
              <a:rPr lang="en-US" sz="3200" b="1" dirty="0" smtClean="0"/>
              <a:t>!)</a:t>
            </a:r>
          </a:p>
          <a:p>
            <a:pPr marL="45720" indent="0">
              <a:buNone/>
            </a:pPr>
            <a:endParaRPr lang="en-US" sz="3200" b="1" dirty="0"/>
          </a:p>
          <a:p>
            <a:pPr marL="45720" indent="0">
              <a:buNone/>
            </a:pPr>
            <a:r>
              <a:rPr lang="en-US" sz="3200" b="1" dirty="0" smtClean="0"/>
              <a:t>2. What are the implications of countries in Stages 4 and 5 of the DTM? (think </a:t>
            </a:r>
            <a:r>
              <a:rPr lang="en-US" sz="3200" b="1" dirty="0" err="1" smtClean="0"/>
              <a:t>ESPen</a:t>
            </a:r>
            <a:r>
              <a:rPr lang="en-US" sz="3200" b="1" dirty="0" smtClean="0"/>
              <a:t>!)</a:t>
            </a:r>
            <a:endParaRPr lang="en-US" sz="3200" b="1" dirty="0"/>
          </a:p>
        </p:txBody>
      </p:sp>
    </p:spTree>
    <p:extLst>
      <p:ext uri="{BB962C8B-B14F-4D97-AF65-F5344CB8AC3E}">
        <p14:creationId xmlns:p14="http://schemas.microsoft.com/office/powerpoint/2010/main" val="384253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density</a:t>
            </a:r>
            <a:endParaRPr lang="en-US" dirty="0"/>
          </a:p>
        </p:txBody>
      </p:sp>
      <p:sp>
        <p:nvSpPr>
          <p:cNvPr id="3" name="Content Placeholder 2"/>
          <p:cNvSpPr>
            <a:spLocks noGrp="1"/>
          </p:cNvSpPr>
          <p:nvPr>
            <p:ph idx="1"/>
          </p:nvPr>
        </p:nvSpPr>
        <p:spPr/>
        <p:txBody>
          <a:bodyPr/>
          <a:lstStyle/>
          <a:p>
            <a:r>
              <a:rPr lang="en-US" dirty="0" smtClean="0"/>
              <a:t>Calculated by dividing a region’s population by its total area</a:t>
            </a:r>
          </a:p>
          <a:p>
            <a:pPr marL="45720" indent="0">
              <a:buNone/>
            </a:pPr>
            <a:r>
              <a:rPr lang="en-US" dirty="0" smtClean="0"/>
              <a:t>Let’s calculate! </a:t>
            </a:r>
          </a:p>
          <a:p>
            <a:pPr marL="45720" indent="0" algn="ctr">
              <a:buNone/>
            </a:pPr>
            <a:r>
              <a:rPr lang="en-US" dirty="0"/>
              <a:t>	</a:t>
            </a:r>
            <a:r>
              <a:rPr lang="en-US" dirty="0" smtClean="0"/>
              <a:t>In 2015, the U.S. had a population of 321,368,864 in a total area of 3,841,999 square miles</a:t>
            </a:r>
            <a:endParaRPr lang="en-US" dirty="0"/>
          </a:p>
          <a:p>
            <a:pPr marL="45720" indent="0">
              <a:buNone/>
            </a:pPr>
            <a:r>
              <a:rPr lang="en-US" b="1" dirty="0" smtClean="0"/>
              <a:t>What was the United State’s arithmetic population density in 2015?</a:t>
            </a:r>
          </a:p>
          <a:p>
            <a:r>
              <a:rPr lang="en-US" dirty="0" smtClean="0"/>
              <a:t>Arithmetic density says little about a population’s distribution</a:t>
            </a:r>
          </a:p>
          <a:p>
            <a:r>
              <a:rPr lang="en-US" dirty="0" smtClean="0"/>
              <a:t>It does not say where in the area people live</a:t>
            </a:r>
            <a:endParaRPr lang="en-US" dirty="0"/>
          </a:p>
        </p:txBody>
      </p:sp>
    </p:spTree>
    <p:extLst>
      <p:ext uri="{BB962C8B-B14F-4D97-AF65-F5344CB8AC3E}">
        <p14:creationId xmlns:p14="http://schemas.microsoft.com/office/powerpoint/2010/main" val="3499243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density</a:t>
            </a:r>
            <a:endParaRPr lang="en-US" dirty="0"/>
          </a:p>
        </p:txBody>
      </p:sp>
      <p:sp>
        <p:nvSpPr>
          <p:cNvPr id="3" name="Content Placeholder 2"/>
          <p:cNvSpPr>
            <a:spLocks noGrp="1"/>
          </p:cNvSpPr>
          <p:nvPr>
            <p:ph idx="1"/>
          </p:nvPr>
        </p:nvSpPr>
        <p:spPr>
          <a:xfrm>
            <a:off x="1217614" y="1752600"/>
            <a:ext cx="9753600" cy="4800600"/>
          </a:xfrm>
        </p:spPr>
        <p:txBody>
          <a:bodyPr>
            <a:normAutofit fontScale="77500" lnSpcReduction="20000"/>
          </a:bodyPr>
          <a:lstStyle/>
          <a:p>
            <a:r>
              <a:rPr lang="en-US" sz="3100" dirty="0" smtClean="0"/>
              <a:t>Calculated by dividing population by the amount of arable land (land suitable for growing crops)</a:t>
            </a:r>
          </a:p>
          <a:p>
            <a:pPr marL="45720" indent="0">
              <a:buNone/>
            </a:pPr>
            <a:r>
              <a:rPr lang="en-US" sz="3100" dirty="0" smtClean="0"/>
              <a:t>Let’s calculate!</a:t>
            </a:r>
          </a:p>
          <a:p>
            <a:pPr marL="45720" indent="0" algn="ctr">
              <a:buNone/>
            </a:pPr>
            <a:r>
              <a:rPr lang="en-US" sz="3100" dirty="0" smtClean="0"/>
              <a:t>Egypt’s population is 97,041,072 in a land area of 390,100 square miles. Egypt’s arable land is 2.8%</a:t>
            </a:r>
          </a:p>
          <a:p>
            <a:pPr marL="45720" indent="0">
              <a:buNone/>
            </a:pPr>
            <a:r>
              <a:rPr lang="en-US" sz="3100" b="1" dirty="0" smtClean="0"/>
              <a:t>What is Egypt’s physiological density?</a:t>
            </a:r>
          </a:p>
          <a:p>
            <a:r>
              <a:rPr lang="en-US" sz="3100" dirty="0" smtClean="0"/>
              <a:t>Egypt’s arithmetic density is much lower than its physiological density – only 226 people per square mile</a:t>
            </a:r>
          </a:p>
          <a:p>
            <a:r>
              <a:rPr lang="en-US" sz="3100" dirty="0" smtClean="0"/>
              <a:t>A large difference between arithmetic &amp; physiological densities indicates that a small percentage of land is capable of growing crops </a:t>
            </a:r>
          </a:p>
          <a:p>
            <a:r>
              <a:rPr lang="en-US" sz="3100" dirty="0" smtClean="0"/>
              <a:t>Countries with large physiological densities face extra challenges feeding their populations</a:t>
            </a:r>
          </a:p>
          <a:p>
            <a:pPr marL="45720" indent="0">
              <a:buNone/>
            </a:pPr>
            <a:endParaRPr lang="en-US" dirty="0" smtClean="0"/>
          </a:p>
        </p:txBody>
      </p:sp>
    </p:spTree>
    <p:extLst>
      <p:ext uri="{BB962C8B-B14F-4D97-AF65-F5344CB8AC3E}">
        <p14:creationId xmlns:p14="http://schemas.microsoft.com/office/powerpoint/2010/main" val="3323111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4" name="Content Placeholder 3"/>
          <p:cNvSpPr>
            <a:spLocks noGrp="1"/>
          </p:cNvSpPr>
          <p:nvPr>
            <p:ph sz="half" idx="1"/>
          </p:nvPr>
        </p:nvSpPr>
        <p:spPr/>
        <p:txBody>
          <a:bodyPr>
            <a:normAutofit/>
          </a:bodyPr>
          <a:lstStyle/>
          <a:p>
            <a:pPr marL="45720" indent="0">
              <a:buNone/>
            </a:pPr>
            <a:r>
              <a:rPr lang="en-US" sz="3200" dirty="0" smtClean="0"/>
              <a:t>Learning Target:</a:t>
            </a:r>
          </a:p>
          <a:p>
            <a:pPr marL="45720" indent="0">
              <a:buNone/>
            </a:pPr>
            <a:r>
              <a:rPr lang="en-US" sz="3600" b="1" dirty="0" smtClean="0"/>
              <a:t>Use population density to explain the relationship between people and the environment.</a:t>
            </a:r>
            <a:endParaRPr lang="en-US" sz="3600" b="1" dirty="0"/>
          </a:p>
        </p:txBody>
      </p:sp>
      <p:pic>
        <p:nvPicPr>
          <p:cNvPr id="6" name="Content Placeholder 5" descr="Free tools to help geo-&lt;strong&gt;target&lt;/strong&gt; your socialsphere | Socialbrite"/>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20144" y="1828800"/>
            <a:ext cx="4393612" cy="4343400"/>
          </a:xfrm>
        </p:spPr>
      </p:pic>
    </p:spTree>
    <p:extLst>
      <p:ext uri="{BB962C8B-B14F-4D97-AF65-F5344CB8AC3E}">
        <p14:creationId xmlns:p14="http://schemas.microsoft.com/office/powerpoint/2010/main" val="223722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a:xfrm>
            <a:off x="1217614" y="1676400"/>
            <a:ext cx="9753600" cy="4953000"/>
          </a:xfrm>
        </p:spPr>
        <p:txBody>
          <a:bodyPr>
            <a:normAutofit/>
          </a:bodyPr>
          <a:lstStyle/>
          <a:p>
            <a:pPr marL="45720" indent="0">
              <a:buNone/>
            </a:pPr>
            <a:r>
              <a:rPr lang="en-US" b="1" dirty="0" smtClean="0"/>
              <a:t>Physiological density is viewed as a superior measure of population density for which of the following reasons?</a:t>
            </a:r>
          </a:p>
          <a:p>
            <a:pPr marL="502920" indent="-457200">
              <a:buAutoNum type="alphaUcPeriod"/>
            </a:pPr>
            <a:r>
              <a:rPr lang="en-US" dirty="0" smtClean="0"/>
              <a:t>It is more reflective of population pressure on arable land</a:t>
            </a:r>
          </a:p>
          <a:p>
            <a:pPr marL="502920" indent="-457200">
              <a:buAutoNum type="alphaUcPeriod"/>
            </a:pPr>
            <a:r>
              <a:rPr lang="en-US" dirty="0" smtClean="0"/>
              <a:t>It yields the average population density</a:t>
            </a:r>
          </a:p>
          <a:p>
            <a:pPr marL="502920" indent="-457200">
              <a:buAutoNum type="alphaUcPeriod"/>
            </a:pPr>
            <a:r>
              <a:rPr lang="en-US" dirty="0" smtClean="0"/>
              <a:t>It is more reflective of the world’s largest population concentrations</a:t>
            </a:r>
          </a:p>
          <a:p>
            <a:pPr marL="502920" indent="-457200">
              <a:buAutoNum type="alphaUcPeriod"/>
            </a:pPr>
            <a:r>
              <a:rPr lang="en-US" dirty="0" smtClean="0"/>
              <a:t>It measures the average by dividing total land area by total number of people</a:t>
            </a:r>
          </a:p>
          <a:p>
            <a:pPr marL="502920" indent="-457200">
              <a:buAutoNum type="alphaUcPeriod"/>
            </a:pPr>
            <a:r>
              <a:rPr lang="en-US" dirty="0" smtClean="0"/>
              <a:t>It best reflects the percentage of a country’s population that is urbanized</a:t>
            </a:r>
            <a:endParaRPr lang="en-US" dirty="0"/>
          </a:p>
        </p:txBody>
      </p:sp>
    </p:spTree>
    <p:extLst>
      <p:ext uri="{BB962C8B-B14F-4D97-AF65-F5344CB8AC3E}">
        <p14:creationId xmlns:p14="http://schemas.microsoft.com/office/powerpoint/2010/main" val="274054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density</a:t>
            </a:r>
            <a:endParaRPr lang="en-US" dirty="0"/>
          </a:p>
        </p:txBody>
      </p:sp>
      <p:sp>
        <p:nvSpPr>
          <p:cNvPr id="3" name="Content Placeholder 2"/>
          <p:cNvSpPr>
            <a:spLocks noGrp="1"/>
          </p:cNvSpPr>
          <p:nvPr>
            <p:ph idx="1"/>
          </p:nvPr>
        </p:nvSpPr>
        <p:spPr/>
        <p:txBody>
          <a:bodyPr/>
          <a:lstStyle/>
          <a:p>
            <a:r>
              <a:rPr lang="en-US" dirty="0" smtClean="0"/>
              <a:t>Compares the </a:t>
            </a:r>
            <a:r>
              <a:rPr lang="en-US" b="1" u="sng" dirty="0" smtClean="0"/>
              <a:t>number of farmers to the area of arable land</a:t>
            </a:r>
          </a:p>
          <a:p>
            <a:r>
              <a:rPr lang="en-US" dirty="0" smtClean="0"/>
              <a:t>Developed countries (i.e. U.S., Canada, United Kingdom, Germany, Japan, Italy, France) have lower agricultural densities because farmers </a:t>
            </a:r>
            <a:r>
              <a:rPr lang="en-US" smtClean="0"/>
              <a:t>have the </a:t>
            </a:r>
            <a:r>
              <a:rPr lang="en-US" dirty="0" smtClean="0"/>
              <a:t>resources to use technology to produce large quantities of food with few workers</a:t>
            </a:r>
          </a:p>
          <a:p>
            <a:pPr marL="45720" indent="0">
              <a:buNone/>
            </a:pPr>
            <a:endParaRPr lang="en-US" dirty="0" smtClean="0"/>
          </a:p>
          <a:p>
            <a:pPr marL="4572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6912213"/>
              </p:ext>
            </p:extLst>
          </p:nvPr>
        </p:nvGraphicFramePr>
        <p:xfrm>
          <a:off x="1751012" y="4114800"/>
          <a:ext cx="8125884" cy="2621280"/>
        </p:xfrm>
        <a:graphic>
          <a:graphicData uri="http://schemas.openxmlformats.org/drawingml/2006/table">
            <a:tbl>
              <a:tblPr firstRow="1" bandRow="1">
                <a:tableStyleId>{073A0DAA-6AF3-43AB-8588-CEC1D06C72B9}</a:tableStyleId>
              </a:tblPr>
              <a:tblGrid>
                <a:gridCol w="4062942">
                  <a:extLst>
                    <a:ext uri="{9D8B030D-6E8A-4147-A177-3AD203B41FA5}">
                      <a16:colId xmlns:a16="http://schemas.microsoft.com/office/drawing/2014/main" val="114553350"/>
                    </a:ext>
                  </a:extLst>
                </a:gridCol>
                <a:gridCol w="4062942">
                  <a:extLst>
                    <a:ext uri="{9D8B030D-6E8A-4147-A177-3AD203B41FA5}">
                      <a16:colId xmlns:a16="http://schemas.microsoft.com/office/drawing/2014/main" val="2294127260"/>
                    </a:ext>
                  </a:extLst>
                </a:gridCol>
              </a:tblGrid>
              <a:tr h="472979">
                <a:tc>
                  <a:txBody>
                    <a:bodyPr/>
                    <a:lstStyle/>
                    <a:p>
                      <a:pPr algn="ctr"/>
                      <a:r>
                        <a:rPr lang="en-US" sz="2000" dirty="0" smtClean="0"/>
                        <a:t>Netherlands (developed country)</a:t>
                      </a:r>
                      <a:endParaRPr lang="en-US" sz="2000" dirty="0"/>
                    </a:p>
                  </a:txBody>
                  <a:tcPr/>
                </a:tc>
                <a:tc>
                  <a:txBody>
                    <a:bodyPr/>
                    <a:lstStyle/>
                    <a:p>
                      <a:pPr algn="ctr"/>
                      <a:r>
                        <a:rPr lang="en-US" sz="2000" dirty="0" smtClean="0"/>
                        <a:t>Bangladesh (developing</a:t>
                      </a:r>
                      <a:r>
                        <a:rPr lang="en-US" sz="2000" baseline="0" dirty="0" smtClean="0"/>
                        <a:t> country)</a:t>
                      </a:r>
                      <a:endParaRPr lang="en-US" sz="2000" dirty="0"/>
                    </a:p>
                  </a:txBody>
                  <a:tcPr/>
                </a:tc>
                <a:extLst>
                  <a:ext uri="{0D108BD9-81ED-4DB2-BD59-A6C34878D82A}">
                    <a16:rowId xmlns:a16="http://schemas.microsoft.com/office/drawing/2014/main" val="1211698022"/>
                  </a:ext>
                </a:extLst>
              </a:tr>
              <a:tr h="1865999">
                <a:tc>
                  <a:txBody>
                    <a:bodyPr/>
                    <a:lstStyle/>
                    <a:p>
                      <a:r>
                        <a:rPr lang="en-US" sz="2000" b="1" dirty="0" smtClean="0"/>
                        <a:t>Arithmetic density</a:t>
                      </a:r>
                      <a:r>
                        <a:rPr lang="en-US" sz="2000" dirty="0" smtClean="0"/>
                        <a:t>:</a:t>
                      </a:r>
                      <a:r>
                        <a:rPr lang="en-US" sz="2000" baseline="0" dirty="0" smtClean="0"/>
                        <a:t> 1,044/sq. mile</a:t>
                      </a:r>
                    </a:p>
                    <a:p>
                      <a:r>
                        <a:rPr lang="en-US" sz="2000" b="1" baseline="0" dirty="0" smtClean="0"/>
                        <a:t>Physiological density</a:t>
                      </a:r>
                      <a:r>
                        <a:rPr lang="en-US" sz="2000" baseline="0" dirty="0" smtClean="0"/>
                        <a:t>: 3,505/sq. mile</a:t>
                      </a:r>
                    </a:p>
                    <a:p>
                      <a:r>
                        <a:rPr lang="en-US" sz="2000" b="1" baseline="0" dirty="0" smtClean="0"/>
                        <a:t>Agricultural density</a:t>
                      </a:r>
                      <a:r>
                        <a:rPr lang="en-US" sz="2000" baseline="0" dirty="0" smtClean="0"/>
                        <a:t>: 31/sq. mile</a:t>
                      </a:r>
                      <a:endParaRPr lang="en-US" sz="2000" dirty="0"/>
                    </a:p>
                  </a:txBody>
                  <a:tcPr/>
                </a:tc>
                <a:tc>
                  <a:txBody>
                    <a:bodyPr/>
                    <a:lstStyle/>
                    <a:p>
                      <a:r>
                        <a:rPr lang="en-US" sz="2000" b="1" dirty="0" smtClean="0"/>
                        <a:t>Arithmetic density</a:t>
                      </a:r>
                      <a:r>
                        <a:rPr lang="en-US" sz="2000" dirty="0" smtClean="0"/>
                        <a:t>: 2,914/sq.</a:t>
                      </a:r>
                      <a:r>
                        <a:rPr lang="en-US" sz="2000" baseline="0" dirty="0" smtClean="0"/>
                        <a:t> mile</a:t>
                      </a:r>
                    </a:p>
                    <a:p>
                      <a:r>
                        <a:rPr lang="en-US" sz="2000" b="1" baseline="0" dirty="0" smtClean="0"/>
                        <a:t>Physiological density</a:t>
                      </a:r>
                      <a:r>
                        <a:rPr lang="en-US" sz="2000" baseline="0" dirty="0" smtClean="0"/>
                        <a:t>: 4,938/sq. mile</a:t>
                      </a:r>
                    </a:p>
                    <a:p>
                      <a:r>
                        <a:rPr lang="en-US" sz="2000" b="1" baseline="0" dirty="0" smtClean="0"/>
                        <a:t>Agricultural density</a:t>
                      </a:r>
                      <a:r>
                        <a:rPr lang="en-US" sz="2000" baseline="0" dirty="0" smtClean="0"/>
                        <a:t>: 431/sq. mile</a:t>
                      </a:r>
                    </a:p>
                  </a:txBody>
                  <a:tcPr/>
                </a:tc>
                <a:extLst>
                  <a:ext uri="{0D108BD9-81ED-4DB2-BD59-A6C34878D82A}">
                    <a16:rowId xmlns:a16="http://schemas.microsoft.com/office/drawing/2014/main" val="739885942"/>
                  </a:ext>
                </a:extLst>
              </a:tr>
            </a:tbl>
          </a:graphicData>
        </a:graphic>
      </p:graphicFrame>
    </p:spTree>
    <p:extLst>
      <p:ext uri="{BB962C8B-B14F-4D97-AF65-F5344CB8AC3E}">
        <p14:creationId xmlns:p14="http://schemas.microsoft.com/office/powerpoint/2010/main" val="176229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distribution &amp; densities</a:t>
            </a:r>
            <a:endParaRPr lang="en-US" dirty="0"/>
          </a:p>
        </p:txBody>
      </p:sp>
      <p:sp>
        <p:nvSpPr>
          <p:cNvPr id="3" name="Content Placeholder 2"/>
          <p:cNvSpPr>
            <a:spLocks noGrp="1"/>
          </p:cNvSpPr>
          <p:nvPr>
            <p:ph idx="1"/>
          </p:nvPr>
        </p:nvSpPr>
        <p:spPr>
          <a:xfrm>
            <a:off x="1217614" y="1828800"/>
            <a:ext cx="9753600" cy="4800600"/>
          </a:xfrm>
        </p:spPr>
        <p:txBody>
          <a:bodyPr/>
          <a:lstStyle/>
          <a:p>
            <a:pPr marL="45720" indent="0">
              <a:buNone/>
            </a:pPr>
            <a:r>
              <a:rPr lang="en-US" dirty="0" smtClean="0"/>
              <a:t>Discussion Group: </a:t>
            </a:r>
          </a:p>
          <a:p>
            <a:pPr marL="45720" indent="0">
              <a:buNone/>
            </a:pPr>
            <a:r>
              <a:rPr lang="en-US" dirty="0" smtClean="0"/>
              <a:t>Explain the implications of population distribution and density on a regional scale (within the United States)</a:t>
            </a:r>
          </a:p>
          <a:p>
            <a:pPr marL="45720" indent="0">
              <a:buNone/>
            </a:pPr>
            <a:endParaRPr lang="en-US" dirty="0" smtClean="0"/>
          </a:p>
          <a:p>
            <a:pPr marL="45720" indent="0">
              <a:buNone/>
            </a:pPr>
            <a:endParaRPr lang="en-US" dirty="0"/>
          </a:p>
          <a:p>
            <a:pPr marL="45720" indent="0">
              <a:buNone/>
            </a:pPr>
            <a:r>
              <a:rPr lang="en-US" dirty="0" smtClean="0"/>
              <a:t>Explain the implications of population distribution and density on a global scale </a:t>
            </a:r>
          </a:p>
          <a:p>
            <a:pPr marL="45720" indent="0">
              <a:buNone/>
            </a:pPr>
            <a:endParaRPr lang="en-US" dirty="0" smtClean="0"/>
          </a:p>
          <a:p>
            <a:pPr marL="45720" indent="0">
              <a:buNone/>
            </a:pPr>
            <a:endParaRPr lang="en-US" dirty="0" smtClean="0"/>
          </a:p>
          <a:p>
            <a:pPr marL="4572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18070943"/>
              </p:ext>
            </p:extLst>
          </p:nvPr>
        </p:nvGraphicFramePr>
        <p:xfrm>
          <a:off x="1674812" y="3276237"/>
          <a:ext cx="8125884" cy="1010920"/>
        </p:xfrm>
        <a:graphic>
          <a:graphicData uri="http://schemas.openxmlformats.org/drawingml/2006/table">
            <a:tbl>
              <a:tblPr firstRow="1" bandRow="1">
                <a:tableStyleId>{073A0DAA-6AF3-43AB-8588-CEC1D06C72B9}</a:tableStyleId>
              </a:tblPr>
              <a:tblGrid>
                <a:gridCol w="2031471">
                  <a:extLst>
                    <a:ext uri="{9D8B030D-6E8A-4147-A177-3AD203B41FA5}">
                      <a16:colId xmlns:a16="http://schemas.microsoft.com/office/drawing/2014/main" val="2144578190"/>
                    </a:ext>
                  </a:extLst>
                </a:gridCol>
                <a:gridCol w="2031471">
                  <a:extLst>
                    <a:ext uri="{9D8B030D-6E8A-4147-A177-3AD203B41FA5}">
                      <a16:colId xmlns:a16="http://schemas.microsoft.com/office/drawing/2014/main" val="2703221685"/>
                    </a:ext>
                  </a:extLst>
                </a:gridCol>
                <a:gridCol w="2031471">
                  <a:extLst>
                    <a:ext uri="{9D8B030D-6E8A-4147-A177-3AD203B41FA5}">
                      <a16:colId xmlns:a16="http://schemas.microsoft.com/office/drawing/2014/main" val="3502250926"/>
                    </a:ext>
                  </a:extLst>
                </a:gridCol>
                <a:gridCol w="2031471">
                  <a:extLst>
                    <a:ext uri="{9D8B030D-6E8A-4147-A177-3AD203B41FA5}">
                      <a16:colId xmlns:a16="http://schemas.microsoft.com/office/drawing/2014/main" val="1182431304"/>
                    </a:ext>
                  </a:extLst>
                </a:gridCol>
              </a:tblGrid>
              <a:tr h="370840">
                <a:tc>
                  <a:txBody>
                    <a:bodyPr/>
                    <a:lstStyle/>
                    <a:p>
                      <a:pPr algn="ctr"/>
                      <a:r>
                        <a:rPr lang="en-US" dirty="0" smtClean="0"/>
                        <a:t>Economic</a:t>
                      </a:r>
                      <a:endParaRPr lang="en-US" dirty="0"/>
                    </a:p>
                  </a:txBody>
                  <a:tcPr/>
                </a:tc>
                <a:tc>
                  <a:txBody>
                    <a:bodyPr/>
                    <a:lstStyle/>
                    <a:p>
                      <a:pPr algn="ctr"/>
                      <a:r>
                        <a:rPr lang="en-US" dirty="0" smtClean="0"/>
                        <a:t>Social</a:t>
                      </a:r>
                      <a:endParaRPr lang="en-US" dirty="0"/>
                    </a:p>
                  </a:txBody>
                  <a:tcPr/>
                </a:tc>
                <a:tc>
                  <a:txBody>
                    <a:bodyPr/>
                    <a:lstStyle/>
                    <a:p>
                      <a:pPr algn="ctr"/>
                      <a:r>
                        <a:rPr lang="en-US" dirty="0" smtClean="0"/>
                        <a:t>Political</a:t>
                      </a:r>
                      <a:endParaRPr lang="en-US" dirty="0"/>
                    </a:p>
                  </a:txBody>
                  <a:tcPr/>
                </a:tc>
                <a:tc>
                  <a:txBody>
                    <a:bodyPr/>
                    <a:lstStyle/>
                    <a:p>
                      <a:pPr algn="ctr"/>
                      <a:r>
                        <a:rPr lang="en-US" dirty="0" smtClean="0"/>
                        <a:t>Environmental</a:t>
                      </a:r>
                      <a:endParaRPr lang="en-US" dirty="0"/>
                    </a:p>
                  </a:txBody>
                  <a:tcPr/>
                </a:tc>
                <a:extLst>
                  <a:ext uri="{0D108BD9-81ED-4DB2-BD59-A6C34878D82A}">
                    <a16:rowId xmlns:a16="http://schemas.microsoft.com/office/drawing/2014/main" val="744391122"/>
                  </a:ext>
                </a:extLst>
              </a:tr>
              <a:tr h="370840">
                <a:tc>
                  <a:txBody>
                    <a:bodyPr/>
                    <a:lstStyle/>
                    <a:p>
                      <a:endParaRPr lang="en-US" dirty="0" smtClean="0"/>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5355898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29241044"/>
              </p:ext>
            </p:extLst>
          </p:nvPr>
        </p:nvGraphicFramePr>
        <p:xfrm>
          <a:off x="1674812" y="5363754"/>
          <a:ext cx="8125884" cy="1010920"/>
        </p:xfrm>
        <a:graphic>
          <a:graphicData uri="http://schemas.openxmlformats.org/drawingml/2006/table">
            <a:tbl>
              <a:tblPr firstRow="1" bandRow="1">
                <a:tableStyleId>{073A0DAA-6AF3-43AB-8588-CEC1D06C72B9}</a:tableStyleId>
              </a:tblPr>
              <a:tblGrid>
                <a:gridCol w="2031471">
                  <a:extLst>
                    <a:ext uri="{9D8B030D-6E8A-4147-A177-3AD203B41FA5}">
                      <a16:colId xmlns:a16="http://schemas.microsoft.com/office/drawing/2014/main" val="2928407219"/>
                    </a:ext>
                  </a:extLst>
                </a:gridCol>
                <a:gridCol w="2031471">
                  <a:extLst>
                    <a:ext uri="{9D8B030D-6E8A-4147-A177-3AD203B41FA5}">
                      <a16:colId xmlns:a16="http://schemas.microsoft.com/office/drawing/2014/main" val="1109713707"/>
                    </a:ext>
                  </a:extLst>
                </a:gridCol>
                <a:gridCol w="2031471">
                  <a:extLst>
                    <a:ext uri="{9D8B030D-6E8A-4147-A177-3AD203B41FA5}">
                      <a16:colId xmlns:a16="http://schemas.microsoft.com/office/drawing/2014/main" val="2566072783"/>
                    </a:ext>
                  </a:extLst>
                </a:gridCol>
                <a:gridCol w="2031471">
                  <a:extLst>
                    <a:ext uri="{9D8B030D-6E8A-4147-A177-3AD203B41FA5}">
                      <a16:colId xmlns:a16="http://schemas.microsoft.com/office/drawing/2014/main" val="3144036186"/>
                    </a:ext>
                  </a:extLst>
                </a:gridCol>
              </a:tblGrid>
              <a:tr h="370840">
                <a:tc>
                  <a:txBody>
                    <a:bodyPr/>
                    <a:lstStyle/>
                    <a:p>
                      <a:pPr algn="ctr"/>
                      <a:r>
                        <a:rPr lang="en-US" dirty="0" smtClean="0"/>
                        <a:t>Economic</a:t>
                      </a:r>
                      <a:endParaRPr lang="en-US" dirty="0"/>
                    </a:p>
                  </a:txBody>
                  <a:tcPr/>
                </a:tc>
                <a:tc>
                  <a:txBody>
                    <a:bodyPr/>
                    <a:lstStyle/>
                    <a:p>
                      <a:pPr algn="ctr"/>
                      <a:r>
                        <a:rPr lang="en-US" dirty="0" smtClean="0"/>
                        <a:t>Social</a:t>
                      </a:r>
                      <a:endParaRPr lang="en-US" dirty="0"/>
                    </a:p>
                  </a:txBody>
                  <a:tcPr/>
                </a:tc>
                <a:tc>
                  <a:txBody>
                    <a:bodyPr/>
                    <a:lstStyle/>
                    <a:p>
                      <a:pPr algn="ctr"/>
                      <a:r>
                        <a:rPr lang="en-US" dirty="0" smtClean="0"/>
                        <a:t>Political</a:t>
                      </a:r>
                      <a:endParaRPr lang="en-US" dirty="0"/>
                    </a:p>
                  </a:txBody>
                  <a:tcPr/>
                </a:tc>
                <a:tc>
                  <a:txBody>
                    <a:bodyPr/>
                    <a:lstStyle/>
                    <a:p>
                      <a:pPr algn="ctr"/>
                      <a:r>
                        <a:rPr lang="en-US" dirty="0" smtClean="0"/>
                        <a:t>Environmental</a:t>
                      </a:r>
                      <a:endParaRPr lang="en-US" dirty="0"/>
                    </a:p>
                  </a:txBody>
                  <a:tcPr/>
                </a:tc>
                <a:extLst>
                  <a:ext uri="{0D108BD9-81ED-4DB2-BD59-A6C34878D82A}">
                    <a16:rowId xmlns:a16="http://schemas.microsoft.com/office/drawing/2014/main" val="239541019"/>
                  </a:ext>
                </a:extLst>
              </a:tr>
              <a:tr h="370840">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45180736"/>
                  </a:ext>
                </a:extLst>
              </a:tr>
            </a:tbl>
          </a:graphicData>
        </a:graphic>
      </p:graphicFrame>
    </p:spTree>
    <p:extLst>
      <p:ext uri="{BB962C8B-B14F-4D97-AF65-F5344CB8AC3E}">
        <p14:creationId xmlns:p14="http://schemas.microsoft.com/office/powerpoint/2010/main" val="2778564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composition</a:t>
            </a:r>
            <a:endParaRPr lang="en-US" dirty="0"/>
          </a:p>
        </p:txBody>
      </p:sp>
      <p:sp>
        <p:nvSpPr>
          <p:cNvPr id="3" name="Content Placeholder 2"/>
          <p:cNvSpPr>
            <a:spLocks noGrp="1"/>
          </p:cNvSpPr>
          <p:nvPr>
            <p:ph idx="1"/>
          </p:nvPr>
        </p:nvSpPr>
        <p:spPr/>
        <p:txBody>
          <a:bodyPr/>
          <a:lstStyle/>
          <a:p>
            <a:pPr marL="45720" indent="0">
              <a:buNone/>
            </a:pPr>
            <a:r>
              <a:rPr lang="en-US" dirty="0" smtClean="0"/>
              <a:t>Identifying the composition (make up) of a region’s population is crucial to understanding that region’s past, present, and future</a:t>
            </a:r>
          </a:p>
          <a:p>
            <a:pPr marL="45720" indent="0">
              <a:buNone/>
            </a:pPr>
            <a:r>
              <a:rPr lang="en-US" dirty="0" smtClean="0"/>
              <a:t>Population composition involves the following demographic characteristics:</a:t>
            </a:r>
          </a:p>
          <a:p>
            <a:r>
              <a:rPr lang="en-US" dirty="0" smtClean="0"/>
              <a:t>Language</a:t>
            </a:r>
          </a:p>
          <a:p>
            <a:r>
              <a:rPr lang="en-US" dirty="0" smtClean="0"/>
              <a:t>Religion</a:t>
            </a:r>
          </a:p>
          <a:p>
            <a:r>
              <a:rPr lang="en-US" dirty="0" smtClean="0"/>
              <a:t>Ethnicity</a:t>
            </a:r>
          </a:p>
          <a:p>
            <a:r>
              <a:rPr lang="en-US" dirty="0" smtClean="0"/>
              <a:t>Age and Sex</a:t>
            </a:r>
            <a:endParaRPr lang="en-US" dirty="0"/>
          </a:p>
        </p:txBody>
      </p:sp>
    </p:spTree>
    <p:extLst>
      <p:ext uri="{BB962C8B-B14F-4D97-AF65-F5344CB8AC3E}">
        <p14:creationId xmlns:p14="http://schemas.microsoft.com/office/powerpoint/2010/main" val="68012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1657</TotalTime>
  <Words>1321</Words>
  <Application>Microsoft Office PowerPoint</Application>
  <PresentationFormat>Custom</PresentationFormat>
  <Paragraphs>196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Century Gothic</vt:lpstr>
      <vt:lpstr>World Presentation 16x9</vt:lpstr>
      <vt:lpstr>Unit 2 population &amp; migration</vt:lpstr>
      <vt:lpstr>Population density</vt:lpstr>
      <vt:lpstr>Arithmetic density</vt:lpstr>
      <vt:lpstr>Physiological density</vt:lpstr>
      <vt:lpstr>assessment</vt:lpstr>
      <vt:lpstr>quiz</vt:lpstr>
      <vt:lpstr>Agricultural density</vt:lpstr>
      <vt:lpstr>Population distribution &amp; densities</vt:lpstr>
      <vt:lpstr>Population composition</vt:lpstr>
      <vt:lpstr>Age and Sex</vt:lpstr>
      <vt:lpstr>Age and Sex</vt:lpstr>
      <vt:lpstr>Population pyramids</vt:lpstr>
      <vt:lpstr>Population pyramids: 3 general profiles</vt:lpstr>
      <vt:lpstr>Population pyramids: 3 general profiles</vt:lpstr>
      <vt:lpstr>Population pyramids: 3 general profiles</vt:lpstr>
      <vt:lpstr>PowerPoint Presentation</vt:lpstr>
      <vt:lpstr>Demographic transition model</vt:lpstr>
      <vt:lpstr>Demographic transition model</vt:lpstr>
      <vt:lpstr>Stage 1</vt:lpstr>
      <vt:lpstr>Stage 2</vt:lpstr>
      <vt:lpstr>Stage 2 population pyramid</vt:lpstr>
      <vt:lpstr>Stage 3</vt:lpstr>
      <vt:lpstr>Stage 3 population pyramid</vt:lpstr>
      <vt:lpstr>Stage 4</vt:lpstr>
      <vt:lpstr>Stage 4 population pyramid</vt:lpstr>
      <vt:lpstr>Stage 5</vt:lpstr>
      <vt:lpstr>Stage 5 population pyramid</vt:lpstr>
      <vt:lpstr>Discussion groups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Byrd, Ashley</dc:creator>
  <cp:lastModifiedBy>Byrd, Ashley</cp:lastModifiedBy>
  <cp:revision>169</cp:revision>
  <cp:lastPrinted>2018-10-03T13:26:23Z</cp:lastPrinted>
  <dcterms:created xsi:type="dcterms:W3CDTF">2018-08-14T23:12:33Z</dcterms:created>
  <dcterms:modified xsi:type="dcterms:W3CDTF">2018-10-05T14:25:11Z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